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1" r:id="rId7"/>
  </p:sldMasterIdLst>
  <p:notesMasterIdLst>
    <p:notesMasterId r:id="rId66"/>
  </p:notesMasterIdLst>
  <p:sldIdLst>
    <p:sldId id="259" r:id="rId8"/>
    <p:sldId id="264" r:id="rId9"/>
    <p:sldId id="258" r:id="rId10"/>
    <p:sldId id="268" r:id="rId11"/>
    <p:sldId id="270" r:id="rId12"/>
    <p:sldId id="274" r:id="rId13"/>
    <p:sldId id="276" r:id="rId14"/>
    <p:sldId id="277" r:id="rId15"/>
    <p:sldId id="269" r:id="rId16"/>
    <p:sldId id="279" r:id="rId17"/>
    <p:sldId id="284" r:id="rId18"/>
    <p:sldId id="271"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4" r:id="rId56"/>
    <p:sldId id="272" r:id="rId57"/>
    <p:sldId id="281" r:id="rId58"/>
    <p:sldId id="283" r:id="rId59"/>
    <p:sldId id="285" r:id="rId60"/>
    <p:sldId id="260" r:id="rId61"/>
    <p:sldId id="323" r:id="rId62"/>
    <p:sldId id="262" r:id="rId63"/>
    <p:sldId id="322" r:id="rId64"/>
    <p:sldId id="257" r:id="rId6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9" autoAdjust="0"/>
    <p:restoredTop sz="95461" autoAdjust="0"/>
  </p:normalViewPr>
  <p:slideViewPr>
    <p:cSldViewPr showGuides="1">
      <p:cViewPr>
        <p:scale>
          <a:sx n="50" d="100"/>
          <a:sy n="50" d="100"/>
        </p:scale>
        <p:origin x="-2040" y="-10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C3D846-F6D1-4102-8128-EB1F2308A602}" type="datetimeFigureOut">
              <a:rPr lang="en-US" smtClean="0"/>
              <a:t>5/3/2016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5B5AF-6457-456E-BCDB-7C2F49D74C79}" type="slidenum">
              <a:rPr lang="en-US" smtClean="0"/>
              <a:t>‹#›</a:t>
            </a:fld>
            <a:endParaRPr lang="en-US"/>
          </a:p>
        </p:txBody>
      </p:sp>
    </p:spTree>
    <p:extLst>
      <p:ext uri="{BB962C8B-B14F-4D97-AF65-F5344CB8AC3E}">
        <p14:creationId xmlns:p14="http://schemas.microsoft.com/office/powerpoint/2010/main" val="287398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hkexnews.hk/listedco/listconews/SEHK/2014/0930/06893_2055064/E113.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http://www.hkexnews.hk/listedco/listconews/SEHK/2014/0930/06893_2055064/E113.pdf</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B65B5AF-6457-456E-BCDB-7C2F49D74C79}" type="slidenum">
              <a:rPr lang="en-US" smtClean="0"/>
              <a:t>2</a:t>
            </a:fld>
            <a:endParaRPr lang="en-US"/>
          </a:p>
        </p:txBody>
      </p:sp>
    </p:spTree>
    <p:extLst>
      <p:ext uri="{BB962C8B-B14F-4D97-AF65-F5344CB8AC3E}">
        <p14:creationId xmlns:p14="http://schemas.microsoft.com/office/powerpoint/2010/main" val="260984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Pycnogenol® enhances generation of endothelial nitric oxide (NO) which is the key mediator facilitating arterial relaxation and consequently allows for optimal blood flow.</a:t>
            </a:r>
          </a:p>
          <a:p>
            <a:r>
              <a:rPr lang="en-US" dirty="0" smtClean="0"/>
              <a:t>Taken orally, Pycnogenol® was found to increase blood perfusion of the skin and oxygen partial pressure increased and, conversely, carbon dioxide concentration decreased. This study demonstrated an improved healing of wounds (ulcers) in individuals with micro-circulatory disorders.</a:t>
            </a:r>
          </a:p>
          <a:p>
            <a:r>
              <a:rPr lang="en-US" dirty="0" smtClean="0"/>
              <a:t>An improved blood perfusion of the skin warrants optimal supply with all important nutrients as well as better hydration to support skin vitality.</a:t>
            </a:r>
            <a:endParaRPr lang="en-US" dirty="0"/>
          </a:p>
        </p:txBody>
      </p:sp>
      <p:sp>
        <p:nvSpPr>
          <p:cNvPr id="4" name="Slide Number Placeholder 3"/>
          <p:cNvSpPr>
            <a:spLocks noGrp="1"/>
          </p:cNvSpPr>
          <p:nvPr>
            <p:ph type="sldNum" sz="quarter" idx="10"/>
          </p:nvPr>
        </p:nvSpPr>
        <p:spPr/>
        <p:txBody>
          <a:bodyPr/>
          <a:lstStyle/>
          <a:p>
            <a:fld id="{EB65B5AF-6457-456E-BCDB-7C2F49D74C79}" type="slidenum">
              <a:rPr lang="en-US" smtClean="0"/>
              <a:t>7</a:t>
            </a:fld>
            <a:endParaRPr lang="en-US"/>
          </a:p>
        </p:txBody>
      </p:sp>
    </p:spTree>
    <p:extLst>
      <p:ext uri="{BB962C8B-B14F-4D97-AF65-F5344CB8AC3E}">
        <p14:creationId xmlns:p14="http://schemas.microsoft.com/office/powerpoint/2010/main" val="147504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http://www.ncbi.nlm.nih.gov/pubmed/22270036 </a:t>
            </a:r>
          </a:p>
          <a:p>
            <a:endParaRPr lang="en-US" dirty="0" smtClean="0"/>
          </a:p>
          <a:p>
            <a:r>
              <a:rPr lang="en-US" b="1" dirty="0" smtClean="0"/>
              <a:t>NTRODUCTION AND OBJECTIVES: </a:t>
            </a:r>
          </a:p>
          <a:p>
            <a:r>
              <a:rPr lang="en-US" dirty="0" smtClean="0"/>
              <a:t>In recent years there has been an increasing interest in the use of nutritional supplements to benefit human skin. Molecular evidence substantiating such effects, however, is scarce. In the present study we investigated whether nutritional supplementation of women with the standardized pine bark extract Pycnogenol® will improve their cosmetic appearance and relate these effects to expression of corresponding molecular markers of their skin.</a:t>
            </a:r>
          </a:p>
          <a:p>
            <a:r>
              <a:rPr lang="en-US" b="1" dirty="0" smtClean="0"/>
              <a:t>MATERIALS AND METHODS: </a:t>
            </a:r>
          </a:p>
          <a:p>
            <a:r>
              <a:rPr lang="en-US" dirty="0" smtClean="0"/>
              <a:t>For this purpose 20 healthy postmenopausal women were supplemented with Pycnogenol for 12 weeks. Before, during and after supplementation, their skin condition was assessed (</a:t>
            </a:r>
            <a:r>
              <a:rPr lang="en-US" dirty="0" err="1" smtClean="0"/>
              <a:t>i</a:t>
            </a:r>
            <a:r>
              <a:rPr lang="en-US" dirty="0" smtClean="0"/>
              <a:t>) by employing non-invasive, biophysical methods including </a:t>
            </a:r>
            <a:r>
              <a:rPr lang="en-US" dirty="0" err="1" smtClean="0"/>
              <a:t>corneometry</a:t>
            </a:r>
            <a:r>
              <a:rPr lang="en-US" dirty="0" smtClean="0"/>
              <a:t>, </a:t>
            </a:r>
            <a:r>
              <a:rPr lang="en-US" dirty="0" err="1" smtClean="0"/>
              <a:t>cutometry</a:t>
            </a:r>
            <a:r>
              <a:rPr lang="en-US" dirty="0" smtClean="0"/>
              <a:t>, </a:t>
            </a:r>
            <a:r>
              <a:rPr lang="en-US" dirty="0" err="1" smtClean="0"/>
              <a:t>visioscan</a:t>
            </a:r>
            <a:r>
              <a:rPr lang="en-US" dirty="0" smtClean="0"/>
              <a:t> and ultrasound analyses and (ii) by taking biopsies and subsequent PCR for gene expression analyses related to extracellular matrix homeostasis.</a:t>
            </a:r>
          </a:p>
          <a:p>
            <a:r>
              <a:rPr lang="en-US" b="1" dirty="0" smtClean="0"/>
              <a:t>RESULTS: </a:t>
            </a:r>
          </a:p>
          <a:p>
            <a:r>
              <a:rPr lang="en-US" dirty="0" smtClean="0"/>
              <a:t>Pycnogenol supplementation was well tolerated in all volunteers. Pycnogenol significantly improved hydration and elasticity of skin. These effects were most pronounced in women presenting with dry skin conditions prior to the start of supplementation. The skin-physiological improvement was accompanied by a significant increase in the mRNA expression of hyaluronic acid synthase-1 (HAS-1), an enzyme critically involved in the synthesis of hyaluronic acid, and a noticeable increase in gene expression involved in collagen de novo synthesis.</a:t>
            </a:r>
          </a:p>
          <a:p>
            <a:r>
              <a:rPr lang="en-US" b="1" dirty="0" smtClean="0"/>
              <a:t>CONCLUSIONS: </a:t>
            </a:r>
          </a:p>
          <a:p>
            <a:r>
              <a:rPr lang="en-US" dirty="0" smtClean="0"/>
              <a:t>This study provides skin-physiological and for the first time molecular evidence that Pycnogenol supplementation benefits human skin by increasing skin hydration and skin elasticity. These effects are most likely due to an increased synthesis of extracellular matrix molecules such as hyaluronic acid and possibly collagen. Pycnogenol supplementation may thus be useful to counteract the clinical signs of skin aging.</a:t>
            </a:r>
          </a:p>
        </p:txBody>
      </p:sp>
      <p:sp>
        <p:nvSpPr>
          <p:cNvPr id="4" name="Slide Number Placeholder 3"/>
          <p:cNvSpPr>
            <a:spLocks noGrp="1"/>
          </p:cNvSpPr>
          <p:nvPr>
            <p:ph type="sldNum" sz="quarter" idx="10"/>
          </p:nvPr>
        </p:nvSpPr>
        <p:spPr/>
        <p:txBody>
          <a:bodyPr/>
          <a:lstStyle/>
          <a:p>
            <a:fld id="{EB65B5AF-6457-456E-BCDB-7C2F49D74C79}" type="slidenum">
              <a:rPr lang="en-US" smtClean="0"/>
              <a:t>8</a:t>
            </a:fld>
            <a:endParaRPr lang="en-US"/>
          </a:p>
        </p:txBody>
      </p:sp>
    </p:spTree>
    <p:extLst>
      <p:ext uri="{BB962C8B-B14F-4D97-AF65-F5344CB8AC3E}">
        <p14:creationId xmlns:p14="http://schemas.microsoft.com/office/powerpoint/2010/main" val="284724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382588" y="693738"/>
            <a:ext cx="6091237" cy="3427412"/>
          </a:xfrm>
        </p:spPr>
      </p:sp>
      <p:sp>
        <p:nvSpPr>
          <p:cNvPr id="10243"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315276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C2F6-9E67-4B30-ACF3-D53BEADAB1EC}"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3937802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C2F6-9E67-4B30-ACF3-D53BEADAB1EC}"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2260244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C2F6-9E67-4B30-ACF3-D53BEADAB1EC}"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261709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7"/>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950143-F3BC-4072-9679-D065A620A5A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956587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4"/>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950143-F3BC-4072-9679-D065A620A5A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3693962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950143-F3BC-4072-9679-D065A620A5A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2933069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950143-F3BC-4072-9679-D065A620A5A3}"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3459697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950143-F3BC-4072-9679-D065A620A5A3}" type="datetimeFigureOut">
              <a:rPr lang="en-US" smtClean="0"/>
              <a:t>5/3/2016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389195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950143-F3BC-4072-9679-D065A620A5A3}" type="datetimeFigureOut">
              <a:rPr lang="en-US" smtClean="0"/>
              <a:t>5/3/2016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372117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950143-F3BC-4072-9679-D065A620A5A3}" type="datetimeFigureOut">
              <a:rPr lang="en-US" smtClean="0"/>
              <a:t>5/3/2016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2634202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950143-F3BC-4072-9679-D065A620A5A3}"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353852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C2F6-9E67-4B30-ACF3-D53BEADAB1EC}"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2083585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950143-F3BC-4072-9679-D065A620A5A3}"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174426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4"/>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950143-F3BC-4072-9679-D065A620A5A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41495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6"/>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950143-F3BC-4072-9679-D065A620A5A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307E8-6573-432C-8A85-050E61F4E458}" type="slidenum">
              <a:rPr lang="en-US" smtClean="0"/>
              <a:t>‹#›</a:t>
            </a:fld>
            <a:endParaRPr lang="en-US"/>
          </a:p>
        </p:txBody>
      </p:sp>
    </p:spTree>
    <p:extLst>
      <p:ext uri="{BB962C8B-B14F-4D97-AF65-F5344CB8AC3E}">
        <p14:creationId xmlns:p14="http://schemas.microsoft.com/office/powerpoint/2010/main" val="3095819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3669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3816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6325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5864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3571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9641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809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29C2F6-9E67-4B30-ACF3-D53BEADAB1EC}"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845627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2259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3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6964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6073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Rounded MT Bold"/>
              </a:defRPr>
            </a:lvl1pPr>
          </a:lstStyle>
          <a:p>
            <a:fld id="{C74D2B9E-1CD2-E646-BD80-1B6CD5F31B36}" type="datetimeFigureOut">
              <a:rPr lang="en-US" smtClean="0">
                <a:solidFill>
                  <a:prstClr val="black">
                    <a:tint val="75000"/>
                  </a:prstClr>
                </a:solidFill>
              </a:rPr>
              <a:pPr/>
              <a:t>5/3/2016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Rounded MT Bold"/>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Rounded MT Bold"/>
              </a:defRPr>
            </a:lvl1pPr>
          </a:lstStyle>
          <a:p>
            <a:fld id="{8593738F-5E41-E24C-A5F5-B54429C8EF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1596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436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179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267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2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727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84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C2F6-9E67-4B30-ACF3-D53BEADAB1EC}"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3504726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705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183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3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187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919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647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89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73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11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67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690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C2F6-9E67-4B30-ACF3-D53BEADAB1EC}" type="datetimeFigureOut">
              <a:rPr lang="en-US" smtClean="0"/>
              <a:t>5/3/2016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38574267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23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95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444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37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554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760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786686299"/>
      </p:ext>
    </p:extLst>
  </p:cSld>
  <p:clrMapOvr>
    <a:masterClrMapping/>
  </p:clrMapOvr>
  <p:timing>
    <p:tnLst>
      <p:par>
        <p:cTn id="1" dur="indefinite" restart="never" nodeType="tmRoot"/>
      </p:par>
    </p:tnLst>
  </p:timing>
  <p:hf sldNum="0"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1843599867"/>
      </p:ext>
    </p:extLst>
  </p:cSld>
  <p:clrMapOvr>
    <a:masterClrMapping/>
  </p:clrMapOvr>
  <p:hf sldNum="0"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3152926674"/>
      </p:ext>
    </p:extLst>
  </p:cSld>
  <p:clrMapOvr>
    <a:masterClrMapping/>
  </p:clrMapOvr>
  <p:hf sldNum="0"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3445656036"/>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C2F6-9E67-4B30-ACF3-D53BEADAB1EC}" type="datetimeFigureOut">
              <a:rPr lang="en-US" smtClean="0"/>
              <a:t>5/3/2016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3329697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417487307"/>
      </p:ext>
    </p:extLst>
  </p:cSld>
  <p:clrMapOvr>
    <a:masterClrMapping/>
  </p:clrMapOvr>
  <p:hf sldNum="0"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3357753965"/>
      </p:ext>
    </p:extLst>
  </p:cSld>
  <p:clrMapOvr>
    <a:masterClrMapping/>
  </p:clrMapOvr>
  <p:hf sldNum="0"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3280735928"/>
      </p:ext>
    </p:extLst>
  </p:cSld>
  <p:clrMapOvr>
    <a:masterClrMapping/>
  </p:clrMapOvr>
  <p:hf sldNum="0"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523457137"/>
      </p:ext>
    </p:extLst>
  </p:cSld>
  <p:clrMapOvr>
    <a:masterClrMapping/>
  </p:clrMapOvr>
  <p:hf sldNum="0"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7"/>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3293588469"/>
      </p:ext>
    </p:extLst>
  </p:cSld>
  <p:clrMapOvr>
    <a:masterClrMapping/>
  </p:clrMapOvr>
  <p:hf sldNum="0"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323314413"/>
      </p:ext>
    </p:extLst>
  </p:cSld>
  <p:clrMapOvr>
    <a:masterClrMapping/>
  </p:clrMapOvr>
  <p:hf sldNum="0"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altLang="zh-HK" smtClean="0">
                <a:solidFill>
                  <a:prstClr val="black">
                    <a:tint val="75000"/>
                  </a:prstClr>
                </a:solidFill>
              </a:rPr>
              <a:t>1/10/12</a:t>
            </a:r>
            <a:endParaRPr lang="en-US" altLang="zh-HK">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3F0A24-36D0-4DA1-A92C-E7A49F365D9F}" type="slidenum">
              <a:rPr lang="en-US" altLang="zh-HK" smtClean="0">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4153348077"/>
      </p:ext>
    </p:extLst>
  </p:cSld>
  <p:clrMapOvr>
    <a:masterClrMapping/>
  </p:clrMapOvr>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1905002" y="3486150"/>
            <a:ext cx="6551613" cy="913210"/>
          </a:xfrm>
          <a:prstGeom prst="rect">
            <a:avLst/>
          </a:prstGeom>
        </p:spPr>
        <p:txBody>
          <a:bodyPr/>
          <a:lstStyle/>
          <a:p>
            <a:r>
              <a:rPr lang="zh-TW" altLang="en-US" smtClean="0"/>
              <a:t>按一下以編輯母片標題樣式</a:t>
            </a:r>
            <a:endParaRPr lang="zh-HK" altLang="en-US"/>
          </a:p>
        </p:txBody>
      </p:sp>
      <p:sp>
        <p:nvSpPr>
          <p:cNvPr id="3" name="Rectangle 13"/>
          <p:cNvSpPr>
            <a:spLocks noGrp="1" noChangeArrowheads="1"/>
          </p:cNvSpPr>
          <p:nvPr>
            <p:ph type="dt" idx="10"/>
          </p:nvPr>
        </p:nvSpPr>
        <p:spPr>
          <a:ln/>
        </p:spPr>
        <p:txBody>
          <a:bodyPr/>
          <a:lstStyle>
            <a:lvl1pPr>
              <a:defRPr/>
            </a:lvl1pPr>
          </a:lstStyle>
          <a:p>
            <a:pPr>
              <a:defRPr/>
            </a:pPr>
            <a:r>
              <a:rPr lang="en-US" altLang="zh-HK">
                <a:solidFill>
                  <a:prstClr val="black">
                    <a:tint val="75000"/>
                  </a:prstClr>
                </a:solidFill>
              </a:rPr>
              <a:t>1/10/12</a:t>
            </a:r>
          </a:p>
        </p:txBody>
      </p:sp>
      <p:sp>
        <p:nvSpPr>
          <p:cNvPr id="4" name="Rectangle 15"/>
          <p:cNvSpPr>
            <a:spLocks noGrp="1" noChangeArrowheads="1"/>
          </p:cNvSpPr>
          <p:nvPr>
            <p:ph type="sldNum" idx="11"/>
          </p:nvPr>
        </p:nvSpPr>
        <p:spPr>
          <a:ln/>
        </p:spPr>
        <p:txBody>
          <a:bodyPr/>
          <a:lstStyle>
            <a:lvl1pPr>
              <a:defRPr/>
            </a:lvl1pPr>
          </a:lstStyle>
          <a:p>
            <a:pPr>
              <a:defRPr/>
            </a:pPr>
            <a:fld id="{8ACCC13C-017B-478F-8EE0-9ECA366336E3}" type="slidenum">
              <a:rPr lang="en-US" altLang="zh-HK">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25170835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8178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428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C2F6-9E67-4B30-ACF3-D53BEADAB1EC}" type="datetimeFigureOut">
              <a:rPr lang="en-US" smtClean="0"/>
              <a:t>5/3/2016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4238438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1706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8415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8635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376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619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3246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5710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109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023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9C2F6-9E67-4B30-ACF3-D53BEADAB1EC}"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2533021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9C2F6-9E67-4B30-ACF3-D53BEADAB1EC}"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640388-B87C-4A85-B6D4-BAD5C29290E2}" type="slidenum">
              <a:rPr lang="en-US" smtClean="0"/>
              <a:t>‹#›</a:t>
            </a:fld>
            <a:endParaRPr lang="en-US"/>
          </a:p>
        </p:txBody>
      </p:sp>
    </p:spTree>
    <p:extLst>
      <p:ext uri="{BB962C8B-B14F-4D97-AF65-F5344CB8AC3E}">
        <p14:creationId xmlns:p14="http://schemas.microsoft.com/office/powerpoint/2010/main" val="77386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microsoft.com/office/2007/relationships/hdphoto" Target="../media/hdphoto1.wdp"/><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7030" r="38899" b="38677"/>
          <a:stretch/>
        </p:blipFill>
        <p:spPr>
          <a:xfrm rot="10800000">
            <a:off x="0" y="3662751"/>
            <a:ext cx="9144000" cy="1480753"/>
          </a:xfrm>
          <a:prstGeom prst="rect">
            <a:avLst/>
          </a:prstGeom>
          <a:noFill/>
          <a:ln>
            <a:noFill/>
          </a:ln>
        </p:spPr>
      </p:pic>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929C2F6-9E67-4B30-ACF3-D53BEADAB1EC}" type="datetimeFigureOut">
              <a:rPr lang="en-US" smtClean="0"/>
              <a:t>5/3/2016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6640388-B87C-4A85-B6D4-BAD5C29290E2}" type="slidenum">
              <a:rPr lang="en-US" smtClean="0"/>
              <a:t>‹#›</a:t>
            </a:fld>
            <a:endParaRPr lang="en-US"/>
          </a:p>
        </p:txBody>
      </p:sp>
      <p:pic>
        <p:nvPicPr>
          <p:cNvPr id="7" name="Picture 5"/>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2502" t="24756" r="12712" b="22527"/>
          <a:stretch/>
        </p:blipFill>
        <p:spPr bwMode="auto">
          <a:xfrm>
            <a:off x="7924800" y="3943350"/>
            <a:ext cx="1049654" cy="1051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8496" r="38899" b="28013"/>
          <a:stretch/>
        </p:blipFill>
        <p:spPr>
          <a:xfrm>
            <a:off x="0" y="0"/>
            <a:ext cx="9144000" cy="2433766"/>
          </a:xfrm>
          <a:prstGeom prst="rect">
            <a:avLst/>
          </a:prstGeom>
          <a:noFill/>
          <a:ln>
            <a:noFill/>
          </a:ln>
        </p:spPr>
      </p:pic>
    </p:spTree>
    <p:extLst>
      <p:ext uri="{BB962C8B-B14F-4D97-AF65-F5344CB8AC3E}">
        <p14:creationId xmlns:p14="http://schemas.microsoft.com/office/powerpoint/2010/main" val="1321000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7"/>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D950143-F3BC-4072-9679-D065A620A5A3}" type="datetimeFigureOut">
              <a:rPr lang="en-US" smtClean="0"/>
              <a:t>5/3/2016</a:t>
            </a:fld>
            <a:endParaRPr lang="en-US"/>
          </a:p>
        </p:txBody>
      </p:sp>
      <p:sp>
        <p:nvSpPr>
          <p:cNvPr id="5" name="Footer Placeholder 4"/>
          <p:cNvSpPr>
            <a:spLocks noGrp="1"/>
          </p:cNvSpPr>
          <p:nvPr>
            <p:ph type="ftr" sz="quarter" idx="3"/>
          </p:nvPr>
        </p:nvSpPr>
        <p:spPr>
          <a:xfrm>
            <a:off x="3124200" y="4767267"/>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54307E8-6573-432C-8A85-050E61F4E458}" type="slidenum">
              <a:rPr lang="en-US" smtClean="0"/>
              <a:t>‹#›</a:t>
            </a:fld>
            <a:endParaRPr lang="en-US"/>
          </a:p>
        </p:txBody>
      </p:sp>
      <p:pic>
        <p:nvPicPr>
          <p:cNvPr id="7" name="Picture 6"/>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8496" r="38899" b="28013"/>
          <a:stretch/>
        </p:blipFill>
        <p:spPr>
          <a:xfrm>
            <a:off x="0" y="0"/>
            <a:ext cx="9144000" cy="2433766"/>
          </a:xfrm>
          <a:prstGeom prst="rect">
            <a:avLst/>
          </a:prstGeom>
          <a:noFill/>
          <a:ln>
            <a:noFill/>
          </a:ln>
        </p:spPr>
      </p:pic>
      <p:pic>
        <p:nvPicPr>
          <p:cNvPr id="8" name="Picture 7"/>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7030" r="38899" b="38677"/>
          <a:stretch/>
        </p:blipFill>
        <p:spPr>
          <a:xfrm rot="10800000">
            <a:off x="0" y="3662751"/>
            <a:ext cx="9144000" cy="1480753"/>
          </a:xfrm>
          <a:prstGeom prst="rect">
            <a:avLst/>
          </a:prstGeom>
          <a:noFill/>
          <a:ln>
            <a:noFill/>
          </a:ln>
        </p:spPr>
      </p:pic>
    </p:spTree>
    <p:extLst>
      <p:ext uri="{BB962C8B-B14F-4D97-AF65-F5344CB8AC3E}">
        <p14:creationId xmlns:p14="http://schemas.microsoft.com/office/powerpoint/2010/main" val="1988609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Rounded MT Bold"/>
              </a:defRPr>
            </a:lvl1pPr>
          </a:lstStyle>
          <a:p>
            <a:pPr defTabSz="457200"/>
            <a:fld id="{C74D2B9E-1CD2-E646-BD80-1B6CD5F31B36}" type="datetimeFigureOut">
              <a:rPr lang="en-US" smtClean="0">
                <a:solidFill>
                  <a:prstClr val="black">
                    <a:tint val="75000"/>
                  </a:prstClr>
                </a:solidFill>
              </a:rPr>
              <a:pPr defTabSz="457200"/>
              <a:t>5/3/2016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Rounded MT Bold"/>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Rounded MT Bold"/>
              </a:defRPr>
            </a:lvl1pPr>
          </a:lstStyle>
          <a:p>
            <a:pPr defTabSz="457200"/>
            <a:fld id="{8593738F-5E41-E24C-A5F5-B54429C8EF0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749358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Arial Rounded MT 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Rounded MT Bol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Rounded MT Bol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Rounded MT Bol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Rounded MT Bol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Rounded MT Bol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7E5A903-DA24-9A45-AD5C-27E74273C082}" type="datetimeFigureOut">
              <a:rPr lang="en-US" smtClean="0">
                <a:solidFill>
                  <a:prstClr val="black">
                    <a:tint val="75000"/>
                  </a:prstClr>
                </a:solidFill>
              </a:rPr>
              <a:pPr defTabSz="457200"/>
              <a:t>5/3/2016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A809418-6ABA-A745-82A9-338452DA25E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2931838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fld id="{1D8BD707-D9CF-40AE-B4C6-C98DA3205C09}" type="datetimeFigureOut">
              <a:rPr lang="en-US" smtClean="0">
                <a:solidFill>
                  <a:prstClr val="black">
                    <a:tint val="75000"/>
                  </a:prstClr>
                </a:solidFill>
              </a:rPr>
              <a:pPr defTabSz="914333"/>
              <a:t>5/3/2016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fld id="{B6F15528-21DE-4FAA-801E-634DDDAF4B2B}" type="slidenum">
              <a:rPr lang="en-US" smtClean="0">
                <a:solidFill>
                  <a:prstClr val="black">
                    <a:tint val="75000"/>
                  </a:prstClr>
                </a:solidFill>
              </a:rPr>
              <a:pPr defTabSz="914333"/>
              <a:t>‹#›</a:t>
            </a:fld>
            <a:endParaRPr lang="en-US">
              <a:solidFill>
                <a:prstClr val="black">
                  <a:tint val="75000"/>
                </a:prstClr>
              </a:solidFill>
            </a:endParaRPr>
          </a:p>
        </p:txBody>
      </p:sp>
    </p:spTree>
    <p:extLst>
      <p:ext uri="{BB962C8B-B14F-4D97-AF65-F5344CB8AC3E}">
        <p14:creationId xmlns:p14="http://schemas.microsoft.com/office/powerpoint/2010/main" val="14094465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l="-1" t="47030" r="38899" b="38677"/>
          <a:stretch/>
        </p:blipFill>
        <p:spPr>
          <a:xfrm rot="10800000">
            <a:off x="0" y="3662751"/>
            <a:ext cx="9144000" cy="1480753"/>
          </a:xfrm>
          <a:prstGeom prst="rect">
            <a:avLst/>
          </a:prstGeom>
          <a:noFill/>
          <a:ln>
            <a:noFill/>
          </a:ln>
        </p:spPr>
      </p:pic>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0" fontAlgn="base" hangingPunct="0">
              <a:spcBef>
                <a:spcPct val="0"/>
              </a:spcBef>
              <a:spcAft>
                <a:spcPct val="0"/>
              </a:spcAft>
              <a:defRPr/>
            </a:pPr>
            <a:r>
              <a:rPr lang="en-US" altLang="zh-HK" smtClean="0">
                <a:solidFill>
                  <a:prstClr val="black">
                    <a:tint val="75000"/>
                  </a:prstClr>
                </a:solidFill>
                <a:latin typeface="Arial" panose="020B0604020202020204" pitchFamily="34" charset="0"/>
              </a:rPr>
              <a:t>1/10/12</a:t>
            </a:r>
            <a:endParaRPr lang="en-US" altLang="zh-HK">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0" fontAlgn="base" hangingPunct="0">
              <a:spcBef>
                <a:spcPct val="0"/>
              </a:spcBef>
              <a:spcAft>
                <a:spcPct val="0"/>
              </a:spcAft>
            </a:pPr>
            <a:endParaRPr lang="en-US" dirty="0">
              <a:solidFill>
                <a:prstClr val="black">
                  <a:tint val="75000"/>
                </a:prstClr>
              </a:solidFill>
              <a:latin typeface="Arial" panose="020B0604020202020204" pitchFamily="34" charset="0"/>
              <a:ea typeface="新細明體" panose="02020500000000000000" pitchFamily="18" charset="-120"/>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0" fontAlgn="base" hangingPunct="0">
              <a:spcBef>
                <a:spcPct val="0"/>
              </a:spcBef>
              <a:spcAft>
                <a:spcPct val="0"/>
              </a:spcAft>
              <a:defRPr/>
            </a:pPr>
            <a:fld id="{EE3F0A24-36D0-4DA1-A92C-E7A49F365D9F}" type="slidenum">
              <a:rPr lang="en-US" altLang="zh-HK" smtClean="0">
                <a:solidFill>
                  <a:prstClr val="black">
                    <a:tint val="75000"/>
                  </a:prstClr>
                </a:solidFill>
                <a:latin typeface="Arial" panose="020B0604020202020204" pitchFamily="34" charset="0"/>
              </a:rPr>
              <a:pPr defTabSz="457200" eaLnBrk="0" fontAlgn="base" hangingPunct="0">
                <a:spcBef>
                  <a:spcPct val="0"/>
                </a:spcBef>
                <a:spcAft>
                  <a:spcPct val="0"/>
                </a:spcAft>
                <a:defRPr/>
              </a:pPr>
              <a:t>‹#›</a:t>
            </a:fld>
            <a:endParaRPr lang="en-US" altLang="zh-HK">
              <a:solidFill>
                <a:prstClr val="black">
                  <a:tint val="75000"/>
                </a:prstClr>
              </a:solidFill>
              <a:latin typeface="Arial" panose="020B0604020202020204" pitchFamily="34" charset="0"/>
            </a:endParaRPr>
          </a:p>
        </p:txBody>
      </p:sp>
      <p:pic>
        <p:nvPicPr>
          <p:cNvPr id="7" name="Picture 5"/>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2502" t="24756" r="12712" b="22527"/>
          <a:stretch/>
        </p:blipFill>
        <p:spPr bwMode="auto">
          <a:xfrm>
            <a:off x="7924800" y="3943350"/>
            <a:ext cx="1049654" cy="1051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l="-1" t="48496" r="38899" b="28013"/>
          <a:stretch/>
        </p:blipFill>
        <p:spPr>
          <a:xfrm>
            <a:off x="0" y="0"/>
            <a:ext cx="9144000" cy="2433766"/>
          </a:xfrm>
          <a:prstGeom prst="rect">
            <a:avLst/>
          </a:prstGeom>
          <a:noFill/>
          <a:ln>
            <a:noFill/>
          </a:ln>
        </p:spPr>
      </p:pic>
    </p:spTree>
    <p:extLst>
      <p:ext uri="{BB962C8B-B14F-4D97-AF65-F5344CB8AC3E}">
        <p14:creationId xmlns:p14="http://schemas.microsoft.com/office/powerpoint/2010/main" val="8414361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7E5A903-DA24-9A45-AD5C-27E74273C082}" type="datetimeFigureOut">
              <a:rPr lang="en-US" smtClean="0">
                <a:solidFill>
                  <a:prstClr val="black">
                    <a:tint val="75000"/>
                  </a:prstClr>
                </a:solidFill>
              </a:rPr>
              <a:pPr defTabSz="457200"/>
              <a:t>5/3/2016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A809418-6ABA-A745-82A9-338452DA25E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42911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8.xml"/><Relationship Id="rId5" Type="http://schemas.microsoft.com/office/2007/relationships/hdphoto" Target="../media/hdphoto2.wdp"/><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4.xml"/><Relationship Id="rId5" Type="http://schemas.microsoft.com/office/2007/relationships/hdphoto" Target="../media/hdphoto3.wdp"/><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hyperlink" Target="http://www.pycnogenol.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pycnogenol.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ncbi.nlm.nih.gov/pubmed/22270036"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 y="28200"/>
            <a:ext cx="9143999" cy="1292662"/>
          </a:xfrm>
          <a:prstGeom prst="rect">
            <a:avLst/>
          </a:prstGeom>
          <a:noFill/>
        </p:spPr>
        <p:txBody>
          <a:bodyPr wrap="square" rtlCol="0">
            <a:spAutoFit/>
          </a:bodyPr>
          <a:lstStyle/>
          <a:p>
            <a:pPr algn="ctr" defTabSz="457200"/>
            <a:r>
              <a:rPr lang="zh-TW" altLang="en-US" sz="4600" dirty="0" smtClean="0">
                <a:solidFill>
                  <a:srgbClr val="003300"/>
                </a:solidFill>
                <a:ea typeface="華康儷中黑" panose="020B0509000000000000" pitchFamily="49" charset="-120"/>
              </a:rPr>
              <a:t>新</a:t>
            </a:r>
            <a:r>
              <a:rPr lang="zh-TW" altLang="en-US" sz="4600" dirty="0">
                <a:solidFill>
                  <a:srgbClr val="003300"/>
                </a:solidFill>
                <a:ea typeface="華康儷中黑" panose="020B0509000000000000" pitchFamily="49" charset="-120"/>
              </a:rPr>
              <a:t>產品巡禮</a:t>
            </a:r>
          </a:p>
          <a:p>
            <a:pPr algn="ctr" defTabSz="457200"/>
            <a:r>
              <a:rPr lang="en-US" altLang="zh-TW" sz="3200" dirty="0" smtClean="0">
                <a:solidFill>
                  <a:srgbClr val="003300"/>
                </a:solidFill>
                <a:ea typeface="華康儷中黑" panose="020B0509000000000000" pitchFamily="49" charset="-120"/>
              </a:rPr>
              <a:t>New Product Spotlights</a:t>
            </a:r>
            <a:endParaRPr lang="en-US" sz="3200" dirty="0">
              <a:solidFill>
                <a:srgbClr val="003300"/>
              </a:solidFill>
              <a:ea typeface="華康儷中黑" panose="020B0509000000000000" pitchFamily="49" charset="-120"/>
            </a:endParaRPr>
          </a:p>
        </p:txBody>
      </p:sp>
      <p:sp>
        <p:nvSpPr>
          <p:cNvPr id="17" name="Text Box 6"/>
          <p:cNvSpPr txBox="1">
            <a:spLocks noChangeArrowheads="1"/>
          </p:cNvSpPr>
          <p:nvPr/>
        </p:nvSpPr>
        <p:spPr bwMode="auto">
          <a:xfrm>
            <a:off x="3124200" y="1676346"/>
            <a:ext cx="5998594" cy="1138773"/>
          </a:xfrm>
          <a:prstGeom prst="rect">
            <a:avLst/>
          </a:prstGeom>
          <a:noFill/>
          <a:ln w="9525">
            <a:noFill/>
            <a:miter lim="800000"/>
            <a:headEnd/>
            <a:tailEnd/>
          </a:ln>
          <a:effectLst/>
        </p:spPr>
        <p:txBody>
          <a:bodyPr wrap="square">
            <a:spAutoFit/>
          </a:bodyPr>
          <a:lstStyle/>
          <a:p>
            <a:pPr algn="ctr" defTabSz="457200">
              <a:spcBef>
                <a:spcPct val="50000"/>
              </a:spcBef>
              <a:defRPr/>
            </a:pPr>
            <a:r>
              <a:rPr lang="en-US" sz="6800" b="1" dirty="0" smtClean="0">
                <a:solidFill>
                  <a:srgbClr val="33CCFF"/>
                </a:solidFill>
              </a:rPr>
              <a:t>Emmy Yeung</a:t>
            </a:r>
            <a:endParaRPr lang="en-US" sz="6800" b="1" dirty="0">
              <a:solidFill>
                <a:srgbClr val="33CCFF"/>
              </a:solidFill>
            </a:endParaRPr>
          </a:p>
        </p:txBody>
      </p:sp>
      <p:sp>
        <p:nvSpPr>
          <p:cNvPr id="18" name="Text Box 6"/>
          <p:cNvSpPr txBox="1">
            <a:spLocks noChangeArrowheads="1"/>
          </p:cNvSpPr>
          <p:nvPr/>
        </p:nvSpPr>
        <p:spPr bwMode="auto">
          <a:xfrm>
            <a:off x="2819400" y="2647955"/>
            <a:ext cx="6589656" cy="1169551"/>
          </a:xfrm>
          <a:prstGeom prst="rect">
            <a:avLst/>
          </a:prstGeom>
          <a:noFill/>
          <a:ln w="9525">
            <a:noFill/>
            <a:miter lim="800000"/>
            <a:headEnd/>
            <a:tailEnd/>
          </a:ln>
          <a:effectLst/>
        </p:spPr>
        <p:txBody>
          <a:bodyPr wrap="square">
            <a:spAutoFit/>
          </a:bodyPr>
          <a:lstStyle/>
          <a:p>
            <a:pPr algn="ctr" defTabSz="457200">
              <a:defRPr/>
            </a:pPr>
            <a:r>
              <a:rPr lang="zh-TW" altLang="en-US" sz="3800" dirty="0" smtClean="0">
                <a:solidFill>
                  <a:srgbClr val="003300"/>
                </a:solidFill>
                <a:ea typeface="華康儷中黑" pitchFamily="49" charset="-120"/>
              </a:rPr>
              <a:t>產</a:t>
            </a:r>
            <a:r>
              <a:rPr lang="zh-TW" altLang="en-US" sz="3800" dirty="0">
                <a:solidFill>
                  <a:srgbClr val="003300"/>
                </a:solidFill>
                <a:ea typeface="華康儷中黑" pitchFamily="49" charset="-120"/>
              </a:rPr>
              <a:t>品拓展經</a:t>
            </a:r>
            <a:r>
              <a:rPr lang="zh-TW" altLang="en-US" sz="3800" dirty="0" smtClean="0">
                <a:solidFill>
                  <a:srgbClr val="003300"/>
                </a:solidFill>
                <a:ea typeface="華康儷中黑" pitchFamily="49" charset="-120"/>
              </a:rPr>
              <a:t>理</a:t>
            </a:r>
            <a:endParaRPr lang="en-US" altLang="zh-TW" sz="2600" dirty="0" smtClean="0">
              <a:solidFill>
                <a:srgbClr val="003300"/>
              </a:solidFill>
              <a:ea typeface="華康儷中黑" pitchFamily="49" charset="-120"/>
            </a:endParaRPr>
          </a:p>
          <a:p>
            <a:pPr algn="ctr" defTabSz="457200">
              <a:defRPr/>
            </a:pPr>
            <a:r>
              <a:rPr lang="en-US" altLang="zh-TW" sz="3200" dirty="0" smtClean="0">
                <a:solidFill>
                  <a:srgbClr val="003300"/>
                </a:solidFill>
                <a:ea typeface="華康儷中黑" pitchFamily="49" charset="-120"/>
              </a:rPr>
              <a:t>Product Manager</a:t>
            </a:r>
            <a:endParaRPr lang="en-US" altLang="zh-TW" sz="3200" dirty="0">
              <a:solidFill>
                <a:srgbClr val="003300"/>
              </a:solidFill>
              <a:ea typeface="華康儷中黑" pitchFamily="49" charset="-120"/>
            </a:endParaRPr>
          </a:p>
        </p:txBody>
      </p:sp>
      <p:pic>
        <p:nvPicPr>
          <p:cNvPr id="19" name="Picture 3" descr="O:\Product_SC\Communications\Graphics\Speakers Photo\Corporate\EmmyYeung_00.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9080" t="12447" r="28818" b="23101"/>
          <a:stretch/>
        </p:blipFill>
        <p:spPr bwMode="auto">
          <a:xfrm>
            <a:off x="723902" y="1533525"/>
            <a:ext cx="2771775" cy="2828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62251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45347"/>
            <a:ext cx="7886700" cy="994172"/>
          </a:xfrm>
        </p:spPr>
        <p:txBody>
          <a:bodyPr lIns="68580" tIns="34290" rIns="68580" bIns="34290">
            <a:noAutofit/>
          </a:bodyPr>
          <a:lstStyle/>
          <a:p>
            <a:pPr algn="l"/>
            <a:r>
              <a:rPr lang="en-US" sz="4000" dirty="0">
                <a:latin typeface="Calibri Light" panose="020F0302020204030204" pitchFamily="34" charset="0"/>
                <a:ea typeface="華康儷中黑" panose="020B0509000000000000" pitchFamily="49" charset="-120"/>
              </a:rPr>
              <a:t>Isotonix</a:t>
            </a:r>
            <a:r>
              <a:rPr lang="zh-TW" altLang="en-US" sz="4000" dirty="0">
                <a:latin typeface="Calibri Light" panose="020F0302020204030204" pitchFamily="34" charset="0"/>
                <a:ea typeface="華康儷中黑" panose="020B0509000000000000" pitchFamily="49" charset="-120"/>
              </a:rPr>
              <a:t>美肌</a:t>
            </a:r>
            <a:r>
              <a:rPr lang="en-US" sz="4000" dirty="0">
                <a:latin typeface="Calibri Light" panose="020F0302020204030204" pitchFamily="34" charset="0"/>
                <a:ea typeface="華康儷中黑" panose="020B0509000000000000" pitchFamily="49" charset="-120"/>
              </a:rPr>
              <a:t>OPC-3®</a:t>
            </a:r>
            <a:r>
              <a:rPr lang="zh-TW" altLang="en-US" sz="4000" dirty="0">
                <a:latin typeface="Calibri Light" panose="020F0302020204030204" pitchFamily="34" charset="0"/>
                <a:ea typeface="華康儷中黑" panose="020B0509000000000000" pitchFamily="49" charset="-120"/>
              </a:rPr>
              <a:t>沖飲</a:t>
            </a:r>
            <a:r>
              <a:rPr lang="en-US" altLang="zh-TW" sz="4000" dirty="0">
                <a:latin typeface="Calibri Light" panose="020F0302020204030204" pitchFamily="34" charset="0"/>
                <a:ea typeface="華康儷中黑" panose="020B0509000000000000" pitchFamily="49" charset="-120"/>
              </a:rPr>
              <a:t/>
            </a:r>
            <a:br>
              <a:rPr lang="en-US" altLang="zh-TW" sz="4000" dirty="0">
                <a:latin typeface="Calibri Light" panose="020F0302020204030204" pitchFamily="34" charset="0"/>
                <a:ea typeface="華康儷中黑" panose="020B0509000000000000" pitchFamily="49" charset="-120"/>
              </a:rPr>
            </a:br>
            <a:r>
              <a:rPr lang="en-US" sz="2800" dirty="0">
                <a:latin typeface="Calibri Light" panose="020F0302020204030204" pitchFamily="34" charset="0"/>
                <a:ea typeface="華康儷中黑" panose="020B0509000000000000" pitchFamily="49" charset="-120"/>
              </a:rPr>
              <a:t>OPC-3® Beauty Blend Powder Drink</a:t>
            </a:r>
          </a:p>
        </p:txBody>
      </p:sp>
      <p:pic>
        <p:nvPicPr>
          <p:cNvPr id="1028" name="Picture 4" descr="M:\All Brands\Health &amp; Nutrition\Isotonix\Beauty Blend\Image\Isotonix-HKG-OPC-3-Beauty-Blend.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7701" y="378622"/>
            <a:ext cx="5000625" cy="5000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3721955"/>
            <a:ext cx="5105400" cy="1200329"/>
          </a:xfrm>
          <a:prstGeom prst="rect">
            <a:avLst/>
          </a:prstGeom>
        </p:spPr>
        <p:txBody>
          <a:bodyPr wrap="square">
            <a:spAutoFit/>
          </a:bodyPr>
          <a:lstStyle/>
          <a:p>
            <a:pPr algn="ctr"/>
            <a:r>
              <a:rPr lang="en-US" sz="2400" dirty="0" smtClean="0">
                <a:solidFill>
                  <a:schemeClr val="tx1">
                    <a:lumMod val="10000"/>
                  </a:schemeClr>
                </a:solidFill>
              </a:rPr>
              <a:t>HK13997 </a:t>
            </a:r>
          </a:p>
          <a:p>
            <a:pPr algn="ctr"/>
            <a:r>
              <a:rPr lang="en-US" sz="2400" dirty="0" smtClean="0">
                <a:solidFill>
                  <a:schemeClr val="tx1">
                    <a:lumMod val="10000"/>
                  </a:schemeClr>
                </a:solidFill>
              </a:rPr>
              <a:t>UC HK$452.00</a:t>
            </a:r>
            <a:r>
              <a:rPr lang="en-US" sz="2400" dirty="0">
                <a:solidFill>
                  <a:schemeClr val="tx1">
                    <a:lumMod val="10000"/>
                  </a:schemeClr>
                </a:solidFill>
              </a:rPr>
              <a:t>  | </a:t>
            </a:r>
            <a:r>
              <a:rPr lang="en-US" sz="2400" dirty="0" smtClean="0">
                <a:solidFill>
                  <a:schemeClr val="tx1">
                    <a:lumMod val="10000"/>
                  </a:schemeClr>
                </a:solidFill>
              </a:rPr>
              <a:t>SR HK$633.00</a:t>
            </a:r>
          </a:p>
          <a:p>
            <a:pPr algn="ctr"/>
            <a:r>
              <a:rPr lang="en-US" sz="2400" dirty="0" smtClean="0">
                <a:solidFill>
                  <a:schemeClr val="tx1">
                    <a:lumMod val="10000"/>
                  </a:schemeClr>
                </a:solidFill>
              </a:rPr>
              <a:t>BV 43.5</a:t>
            </a:r>
            <a:endParaRPr lang="en-US" sz="2400" dirty="0">
              <a:solidFill>
                <a:schemeClr val="tx1">
                  <a:lumMod val="10000"/>
                </a:schemeClr>
              </a:solidFill>
            </a:endParaRPr>
          </a:p>
        </p:txBody>
      </p:sp>
      <p:sp>
        <p:nvSpPr>
          <p:cNvPr id="5" name="Rectangle 4"/>
          <p:cNvSpPr/>
          <p:nvPr/>
        </p:nvSpPr>
        <p:spPr>
          <a:xfrm>
            <a:off x="1905000" y="2379647"/>
            <a:ext cx="2590800" cy="954107"/>
          </a:xfrm>
          <a:prstGeom prst="rect">
            <a:avLst/>
          </a:prstGeom>
        </p:spPr>
        <p:txBody>
          <a:bodyPr wrap="square">
            <a:spAutoFit/>
          </a:bodyPr>
          <a:lstStyle/>
          <a:p>
            <a:pPr algn="ctr"/>
            <a:r>
              <a:rPr lang="zh-TW" altLang="en-US" sz="3200" dirty="0">
                <a:solidFill>
                  <a:schemeClr val="tx1">
                    <a:lumMod val="10000"/>
                  </a:schemeClr>
                </a:solidFill>
                <a:latin typeface="Calibri" panose="020F0502020204030204" pitchFamily="34" charset="0"/>
                <a:ea typeface="華康儷中黑" panose="020B0509000000000000" pitchFamily="49" charset="-120"/>
              </a:rPr>
              <a:t>現已有售！</a:t>
            </a:r>
            <a:endParaRPr lang="en-US" altLang="zh-TW" sz="3200" dirty="0" smtClean="0">
              <a:solidFill>
                <a:schemeClr val="tx1">
                  <a:lumMod val="10000"/>
                </a:schemeClr>
              </a:solidFill>
              <a:latin typeface="Calibri" panose="020F0502020204030204" pitchFamily="34" charset="0"/>
              <a:ea typeface="華康儷中黑" panose="020B0509000000000000" pitchFamily="49" charset="-120"/>
            </a:endParaRPr>
          </a:p>
          <a:p>
            <a:pPr algn="ctr"/>
            <a:r>
              <a:rPr lang="en-US" sz="2400" dirty="0" smtClean="0">
                <a:solidFill>
                  <a:schemeClr val="tx1">
                    <a:lumMod val="10000"/>
                  </a:schemeClr>
                </a:solidFill>
                <a:latin typeface="Calibri" panose="020F0502020204030204" pitchFamily="34" charset="0"/>
                <a:ea typeface="華康儷中黑" panose="020B0509000000000000" pitchFamily="49" charset="-120"/>
              </a:rPr>
              <a:t>Available NOW!</a:t>
            </a:r>
            <a:endParaRPr lang="en-US" sz="2400" dirty="0">
              <a:solidFill>
                <a:schemeClr val="tx1">
                  <a:lumMod val="10000"/>
                </a:schemeClr>
              </a:solidFill>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1532695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00744" y="149984"/>
            <a:ext cx="8186056" cy="592966"/>
          </a:xfrm>
        </p:spPr>
        <p:txBody>
          <a:bodyPr>
            <a:normAutofit fontScale="90000"/>
          </a:bodyPr>
          <a:lstStyle/>
          <a:p>
            <a:r>
              <a:rPr lang="zh-TW" altLang="en-US" dirty="0" smtClean="0">
                <a:latin typeface="Calibri" panose="020F0502020204030204" pitchFamily="34" charset="0"/>
                <a:ea typeface="華康儷中黑" panose="020B0509000000000000" pitchFamily="49" charset="-120"/>
              </a:rPr>
              <a:t>市</a:t>
            </a:r>
            <a:r>
              <a:rPr lang="zh-TW" altLang="en-US" dirty="0">
                <a:latin typeface="Calibri" panose="020F0502020204030204" pitchFamily="34" charset="0"/>
                <a:ea typeface="華康儷中黑" panose="020B0509000000000000" pitchFamily="49" charset="-120"/>
              </a:rPr>
              <a:t>埸優</a:t>
            </a:r>
            <a:r>
              <a:rPr lang="zh-TW" altLang="en-US" dirty="0" smtClean="0">
                <a:latin typeface="Calibri" panose="020F0502020204030204" pitchFamily="34" charset="0"/>
                <a:ea typeface="華康儷中黑" panose="020B0509000000000000" pitchFamily="49" charset="-120"/>
              </a:rPr>
              <a:t>勢</a:t>
            </a:r>
            <a:r>
              <a:rPr lang="en-US" altLang="zh-TW" sz="4000" dirty="0">
                <a:latin typeface="Calibri" panose="020F0502020204030204" pitchFamily="34" charset="0"/>
                <a:ea typeface="華康儷中黑" panose="020B0509000000000000" pitchFamily="49" charset="-120"/>
              </a:rPr>
              <a:t> </a:t>
            </a:r>
            <a:r>
              <a:rPr lang="en-US" altLang="zh-TW" sz="4000" dirty="0" smtClean="0">
                <a:latin typeface="Calibri" panose="020F0502020204030204" pitchFamily="34" charset="0"/>
                <a:ea typeface="華康儷中黑" panose="020B0509000000000000" pitchFamily="49" charset="-120"/>
              </a:rPr>
              <a:t>VS Competitors</a:t>
            </a:r>
            <a:endParaRPr lang="en-US" sz="4000" dirty="0">
              <a:solidFill>
                <a:srgbClr val="000000"/>
              </a:solidFill>
              <a:effectLst>
                <a:outerShdw blurRad="63500" dist="35560" dir="2700000" algn="ctr" rotWithShape="0">
                  <a:srgbClr val="3B3B3B"/>
                </a:outerShdw>
              </a:effectLst>
              <a:latin typeface="Calibri" panose="020F0502020204030204" pitchFamily="34" charset="0"/>
              <a:ea typeface="華康儷中黑" panose="020B0509000000000000" pitchFamily="49" charset="-120"/>
              <a:cs typeface="Arial" panose="020B0604020202020204" pitchFamily="34" charset="0"/>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3198162996"/>
              </p:ext>
            </p:extLst>
          </p:nvPr>
        </p:nvGraphicFramePr>
        <p:xfrm>
          <a:off x="0" y="1047750"/>
          <a:ext cx="9144000" cy="3925824"/>
        </p:xfrm>
        <a:graphic>
          <a:graphicData uri="http://schemas.openxmlformats.org/drawingml/2006/table">
            <a:tbl>
              <a:tblPr firstRow="1" bandRow="1">
                <a:tableStyleId>{3B4B98B0-60AC-42C2-AFA5-B58CD77FA1E5}</a:tableStyleId>
              </a:tblPr>
              <a:tblGrid>
                <a:gridCol w="2794000"/>
                <a:gridCol w="1354666"/>
                <a:gridCol w="1566334"/>
                <a:gridCol w="1295400"/>
                <a:gridCol w="2133600"/>
              </a:tblGrid>
              <a:tr h="609600">
                <a:tc>
                  <a:txBody>
                    <a:bodyPr/>
                    <a:lstStyle/>
                    <a:p>
                      <a:pPr marL="0" marR="0">
                        <a:lnSpc>
                          <a:spcPct val="115000"/>
                        </a:lnSpc>
                        <a:spcBef>
                          <a:spcPts val="0"/>
                        </a:spcBef>
                        <a:spcAft>
                          <a:spcPts val="0"/>
                        </a:spcAft>
                      </a:pPr>
                      <a:r>
                        <a:rPr lang="zh-TW" sz="2000" b="0" dirty="0">
                          <a:effectLst/>
                          <a:latin typeface="Calibri" panose="020F0502020204030204" pitchFamily="34" charset="0"/>
                          <a:ea typeface="華康儷中黑" panose="020B0509000000000000" pitchFamily="49" charset="-120"/>
                        </a:rPr>
                        <a:t>產</a:t>
                      </a:r>
                      <a:r>
                        <a:rPr lang="zh-TW" sz="2000" b="0" dirty="0" smtClean="0">
                          <a:effectLst/>
                          <a:latin typeface="Calibri" panose="020F0502020204030204" pitchFamily="34" charset="0"/>
                          <a:ea typeface="華康儷中黑" panose="020B0509000000000000" pitchFamily="49" charset="-120"/>
                        </a:rPr>
                        <a:t>品</a:t>
                      </a:r>
                      <a:endParaRPr lang="en-US" altLang="zh-TW" sz="2000" b="0" dirty="0" smtClean="0">
                        <a:effectLst/>
                        <a:latin typeface="Calibri" panose="020F0502020204030204" pitchFamily="34" charset="0"/>
                        <a:ea typeface="華康儷中黑" panose="020B0509000000000000" pitchFamily="49" charset="-120"/>
                      </a:endParaRPr>
                    </a:p>
                    <a:p>
                      <a:pPr marL="0" marR="0">
                        <a:lnSpc>
                          <a:spcPct val="115000"/>
                        </a:lnSpc>
                        <a:spcBef>
                          <a:spcPts val="0"/>
                        </a:spcBef>
                        <a:spcAft>
                          <a:spcPts val="0"/>
                        </a:spcAft>
                      </a:pPr>
                      <a:r>
                        <a:rPr lang="en-US" sz="2000" b="0" dirty="0" smtClean="0">
                          <a:effectLst/>
                          <a:latin typeface="Calibri" panose="020F0502020204030204" pitchFamily="34" charset="0"/>
                          <a:ea typeface="華康儷中黑" panose="020B0509000000000000" pitchFamily="49" charset="-120"/>
                        </a:rPr>
                        <a:t>Product</a:t>
                      </a:r>
                      <a:endParaRPr lang="en-US" sz="1800" b="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0" dirty="0" smtClean="0">
                          <a:effectLst/>
                          <a:latin typeface="Calibri" panose="020F0502020204030204" pitchFamily="34" charset="0"/>
                          <a:ea typeface="華康儷中黑" panose="020B0509000000000000" pitchFamily="49" charset="-120"/>
                        </a:rPr>
                        <a:t>Isotonix</a:t>
                      </a:r>
                      <a:r>
                        <a:rPr lang="en-US" sz="1800" b="0" dirty="0" smtClean="0">
                          <a:effectLst/>
                          <a:latin typeface="Calibri" panose="020F0502020204030204" pitchFamily="34" charset="0"/>
                          <a:ea typeface="華康儷中黑" panose="020B0509000000000000" pitchFamily="49" charset="-120"/>
                        </a:rPr>
                        <a:t>®</a:t>
                      </a:r>
                      <a:endParaRPr lang="en-US" sz="1600" b="0" dirty="0" smtClean="0">
                        <a:effectLst/>
                        <a:latin typeface="Calibri" panose="020F0502020204030204" pitchFamily="34" charset="0"/>
                        <a:ea typeface="華康儷中黑" panose="020B0509000000000000" pitchFamily="49" charset="-120"/>
                      </a:endParaRPr>
                    </a:p>
                    <a:p>
                      <a:pPr marL="0" marR="0" algn="ctr">
                        <a:lnSpc>
                          <a:spcPct val="115000"/>
                        </a:lnSpc>
                        <a:spcBef>
                          <a:spcPts val="0"/>
                        </a:spcBef>
                        <a:spcAft>
                          <a:spcPts val="0"/>
                        </a:spcAft>
                      </a:pPr>
                      <a:endParaRPr lang="en-US" sz="1800" b="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zh-TW" sz="2000" b="0" dirty="0">
                          <a:effectLst/>
                          <a:latin typeface="Calibri" panose="020F0502020204030204" pitchFamily="34" charset="0"/>
                          <a:ea typeface="華康儷中黑" panose="020B0509000000000000" pitchFamily="49" charset="-120"/>
                        </a:rPr>
                        <a:t>碧容</a:t>
                      </a:r>
                      <a:r>
                        <a:rPr lang="zh-TW" sz="2000" b="0" dirty="0" smtClean="0">
                          <a:effectLst/>
                          <a:latin typeface="Calibri" panose="020F0502020204030204" pitchFamily="34" charset="0"/>
                          <a:ea typeface="華康儷中黑" panose="020B0509000000000000" pitchFamily="49" charset="-120"/>
                        </a:rPr>
                        <a:t>健</a:t>
                      </a:r>
                      <a:endParaRPr lang="en-US" altLang="zh-TW" sz="2000" b="0" dirty="0" smtClean="0">
                        <a:effectLst/>
                        <a:latin typeface="Calibri" panose="020F0502020204030204" pitchFamily="34" charset="0"/>
                        <a:ea typeface="華康儷中黑" panose="020B0509000000000000" pitchFamily="49" charset="-120"/>
                      </a:endParaRPr>
                    </a:p>
                    <a:p>
                      <a:pPr marL="0" marR="0" algn="ctr">
                        <a:lnSpc>
                          <a:spcPct val="115000"/>
                        </a:lnSpc>
                        <a:spcBef>
                          <a:spcPts val="0"/>
                        </a:spcBef>
                        <a:spcAft>
                          <a:spcPts val="0"/>
                        </a:spcAft>
                      </a:pPr>
                      <a:r>
                        <a:rPr lang="en-US" sz="2000" b="0" dirty="0" smtClean="0">
                          <a:effectLst/>
                          <a:latin typeface="Calibri" panose="020F0502020204030204" pitchFamily="34" charset="0"/>
                          <a:ea typeface="華康儷中黑" panose="020B0509000000000000" pitchFamily="49" charset="-120"/>
                        </a:rPr>
                        <a:t>Pycnogenol®</a:t>
                      </a:r>
                      <a:endParaRPr lang="en-US" sz="1800" b="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zh-TW" sz="2000" b="0" dirty="0">
                          <a:effectLst/>
                          <a:latin typeface="Calibri" panose="020F0502020204030204" pitchFamily="34" charset="0"/>
                          <a:ea typeface="華康儷中黑" panose="020B0509000000000000" pitchFamily="49" charset="-120"/>
                        </a:rPr>
                        <a:t>玻</a:t>
                      </a:r>
                      <a:r>
                        <a:rPr lang="zh-TW" sz="2000" b="0" dirty="0" smtClean="0">
                          <a:effectLst/>
                          <a:latin typeface="Calibri" panose="020F0502020204030204" pitchFamily="34" charset="0"/>
                          <a:ea typeface="華康儷中黑" panose="020B0509000000000000" pitchFamily="49" charset="-120"/>
                        </a:rPr>
                        <a:t>尿酸</a:t>
                      </a:r>
                      <a:endParaRPr lang="en-US" altLang="zh-TW" sz="2000" b="0" dirty="0" smtClean="0">
                        <a:effectLst/>
                        <a:latin typeface="Calibri" panose="020F0502020204030204" pitchFamily="34" charset="0"/>
                        <a:ea typeface="華康儷中黑" panose="020B0509000000000000" pitchFamily="49" charset="-120"/>
                      </a:endParaRPr>
                    </a:p>
                    <a:p>
                      <a:pPr marL="0" marR="0" algn="ctr">
                        <a:lnSpc>
                          <a:spcPct val="115000"/>
                        </a:lnSpc>
                        <a:spcBef>
                          <a:spcPts val="0"/>
                        </a:spcBef>
                        <a:spcAft>
                          <a:spcPts val="0"/>
                        </a:spcAft>
                      </a:pPr>
                      <a:r>
                        <a:rPr lang="en-US" sz="2000" b="0" dirty="0" smtClean="0">
                          <a:effectLst/>
                          <a:latin typeface="Calibri" panose="020F0502020204030204" pitchFamily="34" charset="0"/>
                          <a:ea typeface="華康儷中黑" panose="020B0509000000000000" pitchFamily="49" charset="-120"/>
                        </a:rPr>
                        <a:t>HA</a:t>
                      </a:r>
                      <a:endParaRPr lang="en-US" sz="1800" b="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zh-TW" sz="2000" b="0" dirty="0">
                          <a:effectLst/>
                          <a:latin typeface="Calibri" panose="020F0502020204030204" pitchFamily="34" charset="0"/>
                          <a:ea typeface="華康儷中黑" panose="020B0509000000000000" pitchFamily="49" charset="-120"/>
                        </a:rPr>
                        <a:t>每食用份量</a:t>
                      </a:r>
                      <a:r>
                        <a:rPr lang="en-US" sz="2000" b="0" dirty="0">
                          <a:effectLst/>
                          <a:latin typeface="Calibri" panose="020F0502020204030204" pitchFamily="34" charset="0"/>
                          <a:ea typeface="華康儷中黑" panose="020B0509000000000000" pitchFamily="49" charset="-120"/>
                        </a:rPr>
                        <a:t> </a:t>
                      </a:r>
                      <a:r>
                        <a:rPr lang="en-US" sz="2000" b="0" dirty="0" smtClean="0">
                          <a:effectLst/>
                          <a:latin typeface="Calibri" panose="020F0502020204030204" pitchFamily="34" charset="0"/>
                          <a:ea typeface="華康儷中黑" panose="020B0509000000000000" pitchFamily="49" charset="-120"/>
                        </a:rPr>
                        <a:t>/</a:t>
                      </a:r>
                      <a:r>
                        <a:rPr lang="zh-TW" sz="2000" b="0" dirty="0" smtClean="0">
                          <a:effectLst/>
                          <a:latin typeface="Calibri" panose="020F0502020204030204" pitchFamily="34" charset="0"/>
                          <a:ea typeface="華康儷中黑" panose="020B0509000000000000" pitchFamily="49" charset="-120"/>
                        </a:rPr>
                        <a:t>價格</a:t>
                      </a:r>
                      <a:endParaRPr lang="en-US" altLang="zh-TW" sz="2000" b="0" dirty="0" smtClean="0">
                        <a:effectLst/>
                        <a:latin typeface="Calibri" panose="020F0502020204030204" pitchFamily="34" charset="0"/>
                        <a:ea typeface="華康儷中黑" panose="020B0509000000000000" pitchFamily="49" charset="-120"/>
                      </a:endParaRPr>
                    </a:p>
                    <a:p>
                      <a:pPr marL="0" marR="0" algn="ctr">
                        <a:lnSpc>
                          <a:spcPct val="115000"/>
                        </a:lnSpc>
                        <a:spcBef>
                          <a:spcPts val="0"/>
                        </a:spcBef>
                        <a:spcAft>
                          <a:spcPts val="0"/>
                        </a:spcAft>
                      </a:pPr>
                      <a:r>
                        <a:rPr lang="en-US" sz="2000" b="0" dirty="0" smtClean="0">
                          <a:effectLst/>
                          <a:latin typeface="Calibri" panose="020F0502020204030204" pitchFamily="34" charset="0"/>
                          <a:ea typeface="華康儷中黑" panose="020B0509000000000000" pitchFamily="49" charset="-120"/>
                          <a:cs typeface="Times New Roman"/>
                        </a:rPr>
                        <a:t>Servings/Price</a:t>
                      </a:r>
                      <a:endParaRPr lang="en-US" sz="1800" b="0" dirty="0">
                        <a:effectLst/>
                        <a:latin typeface="Calibri" panose="020F0502020204030204" pitchFamily="34" charset="0"/>
                        <a:ea typeface="華康儷中黑" panose="020B0509000000000000" pitchFamily="49" charset="-120"/>
                        <a:cs typeface="Times New Roman"/>
                      </a:endParaRPr>
                    </a:p>
                  </a:txBody>
                  <a:tcPr marL="68580" marR="68580" marT="0" marB="0"/>
                </a:tc>
              </a:tr>
              <a:tr h="386334">
                <a:tc>
                  <a:txBody>
                    <a:bodyPr/>
                    <a:lstStyle/>
                    <a:p>
                      <a:pPr marL="0" marR="0">
                        <a:lnSpc>
                          <a:spcPct val="115000"/>
                        </a:lnSpc>
                        <a:spcBef>
                          <a:spcPts val="0"/>
                        </a:spcBef>
                        <a:spcAft>
                          <a:spcPts val="0"/>
                        </a:spcAft>
                      </a:pPr>
                      <a:r>
                        <a:rPr lang="en-US" sz="2000" b="1" dirty="0" smtClean="0">
                          <a:solidFill>
                            <a:schemeClr val="accent2">
                              <a:lumMod val="75000"/>
                            </a:schemeClr>
                          </a:solidFill>
                          <a:effectLst/>
                          <a:latin typeface="Calibri" panose="020F0502020204030204" pitchFamily="34" charset="0"/>
                          <a:ea typeface="華康儷中黑" panose="020B0509000000000000" pitchFamily="49" charset="-120"/>
                        </a:rPr>
                        <a:t>Isotonix</a:t>
                      </a:r>
                      <a:r>
                        <a:rPr lang="zh-TW" sz="2000" b="1" dirty="0" smtClean="0">
                          <a:solidFill>
                            <a:schemeClr val="accent2">
                              <a:lumMod val="75000"/>
                            </a:schemeClr>
                          </a:solidFill>
                          <a:effectLst/>
                          <a:latin typeface="Calibri" panose="020F0502020204030204" pitchFamily="34" charset="0"/>
                          <a:ea typeface="華康儷中黑" panose="020B0509000000000000" pitchFamily="49" charset="-120"/>
                        </a:rPr>
                        <a:t>美</a:t>
                      </a:r>
                      <a:r>
                        <a:rPr lang="zh-TW" sz="2000" b="1" dirty="0">
                          <a:solidFill>
                            <a:schemeClr val="accent2">
                              <a:lumMod val="75000"/>
                            </a:schemeClr>
                          </a:solidFill>
                          <a:effectLst/>
                          <a:latin typeface="Calibri" panose="020F0502020204030204" pitchFamily="34" charset="0"/>
                          <a:ea typeface="華康儷中黑" panose="020B0509000000000000" pitchFamily="49" charset="-120"/>
                        </a:rPr>
                        <a:t>肌</a:t>
                      </a:r>
                      <a:r>
                        <a:rPr lang="en-US" sz="2000" b="1" dirty="0">
                          <a:solidFill>
                            <a:schemeClr val="accent2">
                              <a:lumMod val="75000"/>
                            </a:schemeClr>
                          </a:solidFill>
                          <a:effectLst/>
                          <a:latin typeface="Calibri" panose="020F0502020204030204" pitchFamily="34" charset="0"/>
                          <a:ea typeface="華康儷中黑" panose="020B0509000000000000" pitchFamily="49" charset="-120"/>
                        </a:rPr>
                        <a:t>OPC-3</a:t>
                      </a:r>
                      <a:r>
                        <a:rPr lang="en-US" sz="2000" b="1" dirty="0" smtClean="0">
                          <a:solidFill>
                            <a:schemeClr val="accent2">
                              <a:lumMod val="75000"/>
                            </a:schemeClr>
                          </a:solidFill>
                          <a:effectLst/>
                          <a:latin typeface="Calibri" panose="020F0502020204030204" pitchFamily="34" charset="0"/>
                          <a:ea typeface="華康儷中黑" panose="020B0509000000000000" pitchFamily="49" charset="-120"/>
                        </a:rPr>
                        <a:t>®</a:t>
                      </a:r>
                      <a:r>
                        <a:rPr lang="zh-TW" sz="2000" b="1" dirty="0" smtClean="0">
                          <a:solidFill>
                            <a:schemeClr val="accent2">
                              <a:lumMod val="75000"/>
                            </a:schemeClr>
                          </a:solidFill>
                          <a:effectLst/>
                          <a:latin typeface="Calibri" panose="020F0502020204030204" pitchFamily="34" charset="0"/>
                          <a:ea typeface="華康儷中黑" panose="020B0509000000000000" pitchFamily="49" charset="-120"/>
                        </a:rPr>
                        <a:t>沖飲</a:t>
                      </a:r>
                      <a:endParaRPr lang="en-US" altLang="zh-TW" sz="2000" b="1" dirty="0" smtClean="0">
                        <a:solidFill>
                          <a:schemeClr val="accent2">
                            <a:lumMod val="75000"/>
                          </a:schemeClr>
                        </a:solidFill>
                        <a:effectLst/>
                        <a:latin typeface="Calibri" panose="020F0502020204030204" pitchFamily="34" charset="0"/>
                        <a:ea typeface="華康儷中黑" panose="020B0509000000000000" pitchFamily="49" charset="-120"/>
                      </a:endParaRPr>
                    </a:p>
                    <a:p>
                      <a:pPr marL="0" marR="0">
                        <a:lnSpc>
                          <a:spcPct val="115000"/>
                        </a:lnSpc>
                        <a:spcBef>
                          <a:spcPts val="0"/>
                        </a:spcBef>
                        <a:spcAft>
                          <a:spcPts val="0"/>
                        </a:spcAft>
                      </a:pPr>
                      <a:endParaRPr lang="en-US" altLang="zh-TW" sz="2000" b="1" dirty="0" smtClean="0">
                        <a:solidFill>
                          <a:schemeClr val="accent2">
                            <a:lumMod val="75000"/>
                          </a:schemeClr>
                        </a:solidFill>
                        <a:effectLst/>
                        <a:latin typeface="Calibri" panose="020F0502020204030204" pitchFamily="34" charset="0"/>
                        <a:ea typeface="華康儷中黑" panose="020B0509000000000000" pitchFamily="49" charset="-120"/>
                      </a:endParaRPr>
                    </a:p>
                  </a:txBody>
                  <a:tcPr marL="68580" marR="68580" marT="0" marB="0"/>
                </a:tc>
                <a:tc>
                  <a:txBody>
                    <a:bodyPr/>
                    <a:lstStyle/>
                    <a:p>
                      <a:pPr marL="0" marR="0" algn="ctr">
                        <a:lnSpc>
                          <a:spcPct val="115000"/>
                        </a:lnSpc>
                        <a:spcBef>
                          <a:spcPts val="0"/>
                        </a:spcBef>
                        <a:spcAft>
                          <a:spcPts val="0"/>
                        </a:spcAft>
                      </a:pPr>
                      <a:r>
                        <a:rPr lang="en-US" sz="2400" b="1" dirty="0">
                          <a:solidFill>
                            <a:schemeClr val="accent2">
                              <a:lumMod val="75000"/>
                            </a:schemeClr>
                          </a:solidFill>
                          <a:effectLst/>
                          <a:latin typeface="Calibri" panose="020F0502020204030204" pitchFamily="34" charset="0"/>
                          <a:ea typeface="華康儷中黑" panose="020B0509000000000000" pitchFamily="49" charset="-120"/>
                        </a:rPr>
                        <a:t>√</a:t>
                      </a:r>
                      <a:endParaRPr lang="en-US" sz="2000" b="1" dirty="0">
                        <a:solidFill>
                          <a:schemeClr val="accent2">
                            <a:lumMod val="75000"/>
                          </a:schemeClr>
                        </a:solidFill>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solidFill>
                            <a:schemeClr val="accent2">
                              <a:lumMod val="75000"/>
                            </a:schemeClr>
                          </a:solidFill>
                          <a:effectLst/>
                          <a:latin typeface="Calibri" panose="020F0502020204030204" pitchFamily="34" charset="0"/>
                          <a:ea typeface="華康儷中黑" panose="020B0509000000000000" pitchFamily="49" charset="-120"/>
                        </a:rPr>
                        <a:t>√</a:t>
                      </a:r>
                      <a:endParaRPr lang="en-US" sz="2000" b="1" dirty="0">
                        <a:solidFill>
                          <a:schemeClr val="accent2">
                            <a:lumMod val="75000"/>
                          </a:schemeClr>
                        </a:solidFill>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solidFill>
                            <a:schemeClr val="accent2">
                              <a:lumMod val="75000"/>
                            </a:schemeClr>
                          </a:solidFill>
                          <a:effectLst/>
                          <a:latin typeface="Calibri" panose="020F0502020204030204" pitchFamily="34" charset="0"/>
                          <a:ea typeface="華康儷中黑" panose="020B0509000000000000" pitchFamily="49" charset="-120"/>
                        </a:rPr>
                        <a:t>√</a:t>
                      </a:r>
                      <a:endParaRPr lang="en-US" sz="2000" b="1" dirty="0">
                        <a:solidFill>
                          <a:schemeClr val="accent2">
                            <a:lumMod val="75000"/>
                          </a:schemeClr>
                        </a:solidFill>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solidFill>
                            <a:schemeClr val="accent2">
                              <a:lumMod val="75000"/>
                            </a:schemeClr>
                          </a:solidFill>
                          <a:effectLst/>
                          <a:latin typeface="Calibri" panose="020F0502020204030204" pitchFamily="34" charset="0"/>
                          <a:ea typeface="華康儷中黑" panose="020B0509000000000000" pitchFamily="49" charset="-120"/>
                        </a:rPr>
                        <a:t>45 / </a:t>
                      </a:r>
                      <a:r>
                        <a:rPr lang="en-US" sz="2400" b="1" dirty="0" smtClean="0">
                          <a:solidFill>
                            <a:schemeClr val="accent2">
                              <a:lumMod val="75000"/>
                            </a:schemeClr>
                          </a:solidFill>
                          <a:effectLst/>
                          <a:latin typeface="Calibri" panose="020F0502020204030204" pitchFamily="34" charset="0"/>
                          <a:ea typeface="華康儷中黑" panose="020B0509000000000000" pitchFamily="49" charset="-120"/>
                        </a:rPr>
                        <a:t>HK$633.00</a:t>
                      </a:r>
                      <a:endParaRPr lang="en-US" sz="2000" b="1" dirty="0">
                        <a:solidFill>
                          <a:schemeClr val="accent2">
                            <a:lumMod val="75000"/>
                          </a:schemeClr>
                        </a:solidFill>
                        <a:effectLst/>
                        <a:latin typeface="Calibri" panose="020F0502020204030204" pitchFamily="34" charset="0"/>
                        <a:ea typeface="華康儷中黑" panose="020B0509000000000000" pitchFamily="49" charset="-120"/>
                        <a:cs typeface="Times New Roman"/>
                      </a:endParaRPr>
                    </a:p>
                  </a:txBody>
                  <a:tcPr marL="68580" marR="68580" marT="0" marB="0"/>
                </a:tc>
              </a:tr>
              <a:tr h="391668">
                <a:tc>
                  <a:txBody>
                    <a:bodyPr/>
                    <a:lstStyle/>
                    <a:p>
                      <a:pPr marL="0" marR="0">
                        <a:lnSpc>
                          <a:spcPct val="115000"/>
                        </a:lnSpc>
                        <a:spcBef>
                          <a:spcPts val="0"/>
                        </a:spcBef>
                        <a:spcAft>
                          <a:spcPts val="0"/>
                        </a:spcAft>
                      </a:pPr>
                      <a:r>
                        <a:rPr lang="zh-TW" sz="2000" dirty="0">
                          <a:effectLst/>
                          <a:latin typeface="Calibri" panose="020F0502020204030204" pitchFamily="34" charset="0"/>
                          <a:ea typeface="華康儷中黑" panose="020B0509000000000000" pitchFamily="49" charset="-120"/>
                        </a:rPr>
                        <a:t>美國 </a:t>
                      </a:r>
                      <a:r>
                        <a:rPr lang="en-US" sz="2000" dirty="0">
                          <a:effectLst/>
                          <a:latin typeface="Calibri" panose="020F0502020204030204" pitchFamily="34" charset="0"/>
                          <a:ea typeface="華康儷中黑" panose="020B0509000000000000" pitchFamily="49" charset="-120"/>
                        </a:rPr>
                        <a:t>Puritan’s Pride Pycnogenol® </a:t>
                      </a:r>
                      <a:r>
                        <a:rPr lang="zh-TW" sz="2000" dirty="0">
                          <a:effectLst/>
                          <a:latin typeface="Calibri" panose="020F0502020204030204" pitchFamily="34" charset="0"/>
                          <a:ea typeface="華康儷中黑" panose="020B0509000000000000" pitchFamily="49" charset="-120"/>
                        </a:rPr>
                        <a:t>碧容健</a:t>
                      </a:r>
                      <a:r>
                        <a:rPr lang="en-US" sz="2000" dirty="0" smtClean="0">
                          <a:effectLst/>
                          <a:latin typeface="Calibri" panose="020F0502020204030204" pitchFamily="34" charset="0"/>
                          <a:ea typeface="華康儷中黑" panose="020B0509000000000000" pitchFamily="49" charset="-120"/>
                        </a:rPr>
                        <a:t>®</a:t>
                      </a:r>
                    </a:p>
                    <a:p>
                      <a:pPr marL="0" marR="0">
                        <a:lnSpc>
                          <a:spcPct val="115000"/>
                        </a:lnSpc>
                        <a:spcBef>
                          <a:spcPts val="0"/>
                        </a:spcBef>
                        <a:spcAft>
                          <a:spcPts val="0"/>
                        </a:spcAft>
                      </a:pPr>
                      <a:endParaRPr lang="en-US" sz="2000" dirty="0" smtClean="0">
                        <a:effectLst/>
                        <a:latin typeface="Calibri" panose="020F0502020204030204" pitchFamily="34" charset="0"/>
                        <a:ea typeface="華康儷中黑" panose="020B0509000000000000" pitchFamily="49" charset="-120"/>
                      </a:endParaRPr>
                    </a:p>
                  </a:txBody>
                  <a:tcPr marL="68580" marR="68580" marT="0" marB="0"/>
                </a:tc>
                <a:tc>
                  <a:txBody>
                    <a:bodyPr/>
                    <a:lstStyle/>
                    <a:p>
                      <a:pPr marL="0" marR="0" algn="ctr">
                        <a:lnSpc>
                          <a:spcPct val="115000"/>
                        </a:lnSpc>
                        <a:spcBef>
                          <a:spcPts val="0"/>
                        </a:spcBef>
                        <a:spcAft>
                          <a:spcPts val="0"/>
                        </a:spcAft>
                      </a:pPr>
                      <a:r>
                        <a:rPr lang="en-US" sz="2400">
                          <a:effectLst/>
                          <a:latin typeface="Calibri" panose="020F0502020204030204" pitchFamily="34" charset="0"/>
                          <a:ea typeface="華康儷中黑" panose="020B0509000000000000" pitchFamily="49" charset="-120"/>
                        </a:rPr>
                        <a:t>X</a:t>
                      </a:r>
                      <a:endParaRPr lang="en-US" sz="200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panose="020F0502020204030204" pitchFamily="34" charset="0"/>
                          <a:ea typeface="華康儷中黑" panose="020B0509000000000000" pitchFamily="49" charset="-120"/>
                        </a:rPr>
                        <a:t>√</a:t>
                      </a:r>
                      <a:endParaRPr lang="en-US" sz="200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panose="020F0502020204030204" pitchFamily="34" charset="0"/>
                          <a:ea typeface="華康儷中黑" panose="020B0509000000000000" pitchFamily="49" charset="-120"/>
                        </a:rPr>
                        <a:t>X</a:t>
                      </a:r>
                      <a:endParaRPr lang="en-US" sz="200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panose="020F0502020204030204" pitchFamily="34" charset="0"/>
                          <a:ea typeface="華康儷中黑" panose="020B0509000000000000" pitchFamily="49" charset="-120"/>
                        </a:rPr>
                        <a:t>60 / </a:t>
                      </a:r>
                      <a:r>
                        <a:rPr lang="en-US" sz="2400" dirty="0" smtClean="0">
                          <a:effectLst/>
                          <a:latin typeface="Calibri" panose="020F0502020204030204" pitchFamily="34" charset="0"/>
                          <a:ea typeface="華康儷中黑" panose="020B0509000000000000" pitchFamily="49" charset="-120"/>
                        </a:rPr>
                        <a:t>HK$475.00</a:t>
                      </a:r>
                      <a:endParaRPr lang="en-US" sz="2000" dirty="0">
                        <a:effectLst/>
                        <a:latin typeface="Calibri" panose="020F0502020204030204" pitchFamily="34" charset="0"/>
                        <a:ea typeface="華康儷中黑" panose="020B0509000000000000" pitchFamily="49" charset="-120"/>
                        <a:cs typeface="Times New Roman"/>
                      </a:endParaRPr>
                    </a:p>
                  </a:txBody>
                  <a:tcPr marL="68580" marR="68580" marT="0" marB="0"/>
                </a:tc>
              </a:tr>
              <a:tr h="427482">
                <a:tc>
                  <a:txBody>
                    <a:bodyPr/>
                    <a:lstStyle/>
                    <a:p>
                      <a:pPr marL="0" marR="0">
                        <a:lnSpc>
                          <a:spcPct val="115000"/>
                        </a:lnSpc>
                        <a:spcBef>
                          <a:spcPts val="0"/>
                        </a:spcBef>
                        <a:spcAft>
                          <a:spcPts val="0"/>
                        </a:spcAft>
                      </a:pPr>
                      <a:r>
                        <a:rPr lang="en-US" sz="2000" dirty="0">
                          <a:effectLst/>
                          <a:latin typeface="Calibri" panose="020F0502020204030204" pitchFamily="34" charset="0"/>
                          <a:ea typeface="華康儷中黑" panose="020B0509000000000000" pitchFamily="49" charset="-120"/>
                        </a:rPr>
                        <a:t>Catalo</a:t>
                      </a:r>
                      <a:r>
                        <a:rPr lang="zh-TW" sz="2000" dirty="0">
                          <a:effectLst/>
                          <a:latin typeface="Calibri" panose="020F0502020204030204" pitchFamily="34" charset="0"/>
                          <a:ea typeface="華康儷中黑" panose="020B0509000000000000" pitchFamily="49" charset="-120"/>
                        </a:rPr>
                        <a:t>金裝水凝亮白美肌專</a:t>
                      </a:r>
                      <a:r>
                        <a:rPr lang="zh-TW" sz="2000" dirty="0" smtClean="0">
                          <a:effectLst/>
                          <a:latin typeface="Calibri" panose="020F0502020204030204" pitchFamily="34" charset="0"/>
                          <a:ea typeface="華康儷中黑" panose="020B0509000000000000" pitchFamily="49" charset="-120"/>
                        </a:rPr>
                        <a:t>家</a:t>
                      </a:r>
                      <a:endParaRPr lang="en-US" altLang="zh-TW" sz="2000" dirty="0" smtClean="0">
                        <a:effectLst/>
                        <a:latin typeface="Calibri" panose="020F0502020204030204" pitchFamily="34" charset="0"/>
                        <a:ea typeface="華康儷中黑" panose="020B0509000000000000" pitchFamily="49" charset="-120"/>
                      </a:endParaRPr>
                    </a:p>
                    <a:p>
                      <a:pPr marL="0" marR="0">
                        <a:lnSpc>
                          <a:spcPct val="115000"/>
                        </a:lnSpc>
                        <a:spcBef>
                          <a:spcPts val="0"/>
                        </a:spcBef>
                        <a:spcAft>
                          <a:spcPts val="0"/>
                        </a:spcAft>
                      </a:pPr>
                      <a:endParaRPr lang="en-US" altLang="zh-TW" sz="2000" dirty="0" smtClean="0">
                        <a:effectLst/>
                        <a:latin typeface="Calibri" panose="020F0502020204030204" pitchFamily="34" charset="0"/>
                        <a:ea typeface="華康儷中黑" panose="020B0509000000000000" pitchFamily="49" charset="-120"/>
                      </a:endParaRPr>
                    </a:p>
                  </a:txBody>
                  <a:tcPr marL="68580" marR="68580" marT="0" marB="0"/>
                </a:tc>
                <a:tc>
                  <a:txBody>
                    <a:bodyPr/>
                    <a:lstStyle/>
                    <a:p>
                      <a:pPr marL="0" marR="0" algn="ctr">
                        <a:lnSpc>
                          <a:spcPct val="115000"/>
                        </a:lnSpc>
                        <a:spcBef>
                          <a:spcPts val="0"/>
                        </a:spcBef>
                        <a:spcAft>
                          <a:spcPts val="0"/>
                        </a:spcAft>
                      </a:pPr>
                      <a:r>
                        <a:rPr lang="en-US" sz="2400">
                          <a:effectLst/>
                          <a:latin typeface="Calibri" panose="020F0502020204030204" pitchFamily="34" charset="0"/>
                          <a:ea typeface="華康儷中黑" panose="020B0509000000000000" pitchFamily="49" charset="-120"/>
                        </a:rPr>
                        <a:t>X</a:t>
                      </a:r>
                      <a:endParaRPr lang="en-US" sz="200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panose="020F0502020204030204" pitchFamily="34" charset="0"/>
                          <a:ea typeface="華康儷中黑" panose="020B0509000000000000" pitchFamily="49" charset="-120"/>
                        </a:rPr>
                        <a:t>X</a:t>
                      </a:r>
                      <a:endParaRPr lang="en-US" sz="200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panose="020F0502020204030204" pitchFamily="34" charset="0"/>
                          <a:ea typeface="華康儷中黑" panose="020B0509000000000000" pitchFamily="49" charset="-120"/>
                        </a:rPr>
                        <a:t>√</a:t>
                      </a:r>
                      <a:endParaRPr lang="en-US" sz="200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panose="020F0502020204030204" pitchFamily="34" charset="0"/>
                          <a:ea typeface="華康儷中黑" panose="020B0509000000000000" pitchFamily="49" charset="-120"/>
                        </a:rPr>
                        <a:t>30 / </a:t>
                      </a:r>
                      <a:r>
                        <a:rPr lang="en-US" sz="2400" dirty="0" smtClean="0">
                          <a:effectLst/>
                          <a:latin typeface="Calibri" panose="020F0502020204030204" pitchFamily="34" charset="0"/>
                          <a:ea typeface="華康儷中黑" panose="020B0509000000000000" pitchFamily="49" charset="-120"/>
                        </a:rPr>
                        <a:t>HK$398.00</a:t>
                      </a:r>
                      <a:endParaRPr lang="en-US" sz="2000" dirty="0">
                        <a:effectLst/>
                        <a:latin typeface="Calibri" panose="020F0502020204030204" pitchFamily="34" charset="0"/>
                        <a:ea typeface="華康儷中黑" panose="020B0509000000000000" pitchFamily="49" charset="-120"/>
                        <a:cs typeface="Times New Roman"/>
                      </a:endParaRPr>
                    </a:p>
                  </a:txBody>
                  <a:tcPr marL="68580" marR="68580" marT="0" marB="0"/>
                </a:tc>
              </a:tr>
              <a:tr h="0">
                <a:tc>
                  <a:txBody>
                    <a:bodyPr/>
                    <a:lstStyle/>
                    <a:p>
                      <a:pPr marL="0" marR="0">
                        <a:lnSpc>
                          <a:spcPct val="115000"/>
                        </a:lnSpc>
                        <a:spcBef>
                          <a:spcPts val="0"/>
                        </a:spcBef>
                        <a:spcAft>
                          <a:spcPts val="0"/>
                        </a:spcAft>
                      </a:pPr>
                      <a:r>
                        <a:rPr lang="en-US" sz="2000" dirty="0">
                          <a:effectLst/>
                          <a:latin typeface="Calibri" panose="020F0502020204030204" pitchFamily="34" charset="0"/>
                          <a:ea typeface="華康儷中黑" panose="020B0509000000000000" pitchFamily="49" charset="-120"/>
                        </a:rPr>
                        <a:t>GNC</a:t>
                      </a:r>
                      <a:r>
                        <a:rPr lang="zh-TW" sz="2000" dirty="0">
                          <a:effectLst/>
                          <a:latin typeface="Calibri" panose="020F0502020204030204" pitchFamily="34" charset="0"/>
                          <a:ea typeface="華康儷中黑" panose="020B0509000000000000" pitchFamily="49" charset="-120"/>
                        </a:rPr>
                        <a:t>亮髮美肌</a:t>
                      </a:r>
                      <a:r>
                        <a:rPr lang="en-US" sz="2000" dirty="0" smtClean="0">
                          <a:effectLst/>
                          <a:latin typeface="Calibri" panose="020F0502020204030204" pitchFamily="34" charset="0"/>
                          <a:ea typeface="華康儷中黑" panose="020B0509000000000000" pitchFamily="49" charset="-120"/>
                        </a:rPr>
                        <a:t>32</a:t>
                      </a:r>
                    </a:p>
                  </a:txBody>
                  <a:tcPr marL="68580" marR="68580" marT="0" marB="0"/>
                </a:tc>
                <a:tc>
                  <a:txBody>
                    <a:bodyPr/>
                    <a:lstStyle/>
                    <a:p>
                      <a:pPr marL="0" marR="0" algn="ctr">
                        <a:lnSpc>
                          <a:spcPct val="115000"/>
                        </a:lnSpc>
                        <a:spcBef>
                          <a:spcPts val="0"/>
                        </a:spcBef>
                        <a:spcAft>
                          <a:spcPts val="0"/>
                        </a:spcAft>
                      </a:pPr>
                      <a:r>
                        <a:rPr lang="en-US" sz="2400">
                          <a:effectLst/>
                          <a:latin typeface="Calibri" panose="020F0502020204030204" pitchFamily="34" charset="0"/>
                          <a:ea typeface="華康儷中黑" panose="020B0509000000000000" pitchFamily="49" charset="-120"/>
                        </a:rPr>
                        <a:t>X</a:t>
                      </a:r>
                      <a:endParaRPr lang="en-US" sz="200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panose="020F0502020204030204" pitchFamily="34" charset="0"/>
                          <a:ea typeface="華康儷中黑" panose="020B0509000000000000" pitchFamily="49" charset="-120"/>
                        </a:rPr>
                        <a:t>X</a:t>
                      </a:r>
                      <a:endParaRPr lang="en-US" sz="200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panose="020F0502020204030204" pitchFamily="34" charset="0"/>
                          <a:ea typeface="華康儷中黑" panose="020B0509000000000000" pitchFamily="49" charset="-120"/>
                        </a:rPr>
                        <a:t>X</a:t>
                      </a:r>
                      <a:endParaRPr lang="en-US" sz="2000"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panose="020F0502020204030204" pitchFamily="34" charset="0"/>
                          <a:ea typeface="華康儷中黑" panose="020B0509000000000000" pitchFamily="49" charset="-120"/>
                        </a:rPr>
                        <a:t>30 / </a:t>
                      </a:r>
                      <a:r>
                        <a:rPr lang="en-US" sz="2400" dirty="0" smtClean="0">
                          <a:effectLst/>
                          <a:latin typeface="Calibri" panose="020F0502020204030204" pitchFamily="34" charset="0"/>
                          <a:ea typeface="華康儷中黑" panose="020B0509000000000000" pitchFamily="49" charset="-120"/>
                        </a:rPr>
                        <a:t>HK$498.00</a:t>
                      </a:r>
                      <a:endParaRPr lang="en-US" sz="2000" dirty="0">
                        <a:effectLst/>
                        <a:latin typeface="Calibri" panose="020F0502020204030204" pitchFamily="34" charset="0"/>
                        <a:ea typeface="華康儷中黑" panose="020B0509000000000000" pitchFamily="49" charset="-120"/>
                        <a:cs typeface="Times New Roman"/>
                      </a:endParaRPr>
                    </a:p>
                  </a:txBody>
                  <a:tcPr marL="68580" marR="68580" marT="0" marB="0"/>
                </a:tc>
              </a:tr>
            </a:tbl>
          </a:graphicData>
        </a:graphic>
      </p:graphicFrame>
    </p:spTree>
    <p:extLst>
      <p:ext uri="{BB962C8B-B14F-4D97-AF65-F5344CB8AC3E}">
        <p14:creationId xmlns:p14="http://schemas.microsoft.com/office/powerpoint/2010/main" val="2462379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45347"/>
            <a:ext cx="7886700" cy="994172"/>
          </a:xfrm>
        </p:spPr>
        <p:txBody>
          <a:bodyPr lIns="68580" tIns="34290" rIns="68580" bIns="34290">
            <a:normAutofit/>
          </a:bodyPr>
          <a:lstStyle/>
          <a:p>
            <a:pPr algn="l"/>
            <a:r>
              <a:rPr lang="en-US" sz="3600" dirty="0">
                <a:latin typeface="Calibri Light" panose="020F0302020204030204" pitchFamily="34" charset="0"/>
                <a:ea typeface="華康儷中黑" panose="020B0509000000000000" pitchFamily="49" charset="-120"/>
              </a:rPr>
              <a:t>Prime MPC™</a:t>
            </a:r>
            <a:r>
              <a:rPr lang="zh-TW" altLang="en-US" sz="3600" dirty="0">
                <a:latin typeface="Calibri Light" panose="020F0302020204030204" pitchFamily="34" charset="0"/>
                <a:ea typeface="華康儷中黑" panose="020B0509000000000000" pitchFamily="49" charset="-120"/>
              </a:rPr>
              <a:t>前列健</a:t>
            </a:r>
            <a:r>
              <a:rPr lang="en-US" altLang="zh-TW" sz="3600" dirty="0">
                <a:latin typeface="Calibri Light" panose="020F0302020204030204" pitchFamily="34" charset="0"/>
                <a:ea typeface="華康儷中黑" panose="020B0509000000000000" pitchFamily="49" charset="-120"/>
              </a:rPr>
              <a:t/>
            </a:r>
            <a:br>
              <a:rPr lang="en-US" altLang="zh-TW" sz="3600" dirty="0">
                <a:latin typeface="Calibri Light" panose="020F0302020204030204" pitchFamily="34" charset="0"/>
                <a:ea typeface="華康儷中黑" panose="020B0509000000000000" pitchFamily="49" charset="-120"/>
              </a:rPr>
            </a:br>
            <a:r>
              <a:rPr lang="en-US" sz="2400" dirty="0">
                <a:latin typeface="Calibri Light" panose="020F0302020204030204" pitchFamily="34" charset="0"/>
                <a:ea typeface="華康儷中黑" panose="020B0509000000000000" pitchFamily="49" charset="-120"/>
              </a:rPr>
              <a:t>MPC™ (Maximum Prostate Care)</a:t>
            </a:r>
          </a:p>
        </p:txBody>
      </p:sp>
      <p:pic>
        <p:nvPicPr>
          <p:cNvPr id="2050" name="Picture 2" descr="M:\All Brands\Health &amp; Nutrition\Prime\MPC\Image\Prime-HKG-MPC.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57799" y="856921"/>
            <a:ext cx="3929063" cy="3929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2405955"/>
            <a:ext cx="6172200" cy="830997"/>
          </a:xfrm>
          <a:prstGeom prst="rect">
            <a:avLst/>
          </a:prstGeom>
          <a:noFill/>
        </p:spPr>
        <p:txBody>
          <a:bodyPr wrap="square" rtlCol="0">
            <a:spAutoFit/>
          </a:bodyPr>
          <a:lstStyle/>
          <a:p>
            <a:r>
              <a:rPr lang="zh-TW" altLang="en-US" sz="2800" dirty="0">
                <a:latin typeface="Calibri" panose="020F0502020204030204" pitchFamily="34" charset="0"/>
                <a:ea typeface="華康儷中黑" panose="020B0509000000000000" pitchFamily="49" charset="-120"/>
              </a:rPr>
              <a:t>結合五種強效草本和兩種精選營養</a:t>
            </a:r>
            <a:endParaRPr lang="en-US" altLang="zh-TW" sz="2800" dirty="0" smtClean="0">
              <a:latin typeface="Calibri" panose="020F0502020204030204" pitchFamily="34" charset="0"/>
              <a:ea typeface="華康儷中黑" panose="020B0509000000000000" pitchFamily="49" charset="-120"/>
            </a:endParaRPr>
          </a:p>
          <a:p>
            <a:r>
              <a:rPr lang="en-US" sz="2000" dirty="0" smtClean="0">
                <a:latin typeface="Calibri" panose="020F0502020204030204" pitchFamily="34" charset="0"/>
                <a:ea typeface="華康儷中黑" panose="020B0509000000000000" pitchFamily="49" charset="-120"/>
              </a:rPr>
              <a:t>Combines </a:t>
            </a:r>
            <a:r>
              <a:rPr lang="en-US" sz="2000" dirty="0">
                <a:latin typeface="Calibri" panose="020F0502020204030204" pitchFamily="34" charset="0"/>
                <a:ea typeface="華康儷中黑" panose="020B0509000000000000" pitchFamily="49" charset="-120"/>
              </a:rPr>
              <a:t>five potent herbs and two select nutrients </a:t>
            </a:r>
          </a:p>
        </p:txBody>
      </p:sp>
    </p:spTree>
    <p:extLst>
      <p:ext uri="{BB962C8B-B14F-4D97-AF65-F5344CB8AC3E}">
        <p14:creationId xmlns:p14="http://schemas.microsoft.com/office/powerpoint/2010/main" val="3029390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895600" y="1416270"/>
            <a:ext cx="5998594" cy="923330"/>
          </a:xfrm>
          <a:prstGeom prst="rect">
            <a:avLst/>
          </a:prstGeom>
          <a:noFill/>
          <a:ln w="9525">
            <a:noFill/>
            <a:miter lim="800000"/>
            <a:headEnd/>
            <a:tailEnd/>
          </a:ln>
          <a:effectLst/>
        </p:spPr>
        <p:txBody>
          <a:bodyPr wrap="square">
            <a:spAutoFit/>
          </a:bodyPr>
          <a:lstStyle/>
          <a:p>
            <a:pPr algn="ctr" defTabSz="457200" eaLnBrk="0" fontAlgn="base" hangingPunct="0">
              <a:spcBef>
                <a:spcPct val="50000"/>
              </a:spcBef>
              <a:spcAft>
                <a:spcPct val="0"/>
              </a:spcAft>
              <a:defRPr/>
            </a:pPr>
            <a:r>
              <a:rPr lang="en-US" sz="5400" b="1" kern="0" dirty="0">
                <a:solidFill>
                  <a:srgbClr val="4F81BD">
                    <a:lumMod val="75000"/>
                  </a:srgbClr>
                </a:solidFill>
                <a:effectLst>
                  <a:outerShdw blurRad="38100" dist="38100" dir="2700000" algn="tl">
                    <a:srgbClr val="000000">
                      <a:alpha val="43137"/>
                    </a:srgbClr>
                  </a:outerShdw>
                </a:effectLst>
                <a:latin typeface="Arial" panose="020B0604020202020204" pitchFamily="34" charset="0"/>
                <a:ea typeface="華康儷中黑" panose="020B0509000000000000" pitchFamily="49" charset="-120"/>
              </a:rPr>
              <a:t>Stephen </a:t>
            </a:r>
            <a:r>
              <a:rPr lang="en-US" sz="5400" b="1" kern="0" dirty="0" err="1">
                <a:solidFill>
                  <a:srgbClr val="4F81BD">
                    <a:lumMod val="75000"/>
                  </a:srgbClr>
                </a:solidFill>
                <a:effectLst>
                  <a:outerShdw blurRad="38100" dist="38100" dir="2700000" algn="tl">
                    <a:srgbClr val="000000">
                      <a:alpha val="43137"/>
                    </a:srgbClr>
                  </a:outerShdw>
                </a:effectLst>
                <a:latin typeface="Arial" panose="020B0604020202020204" pitchFamily="34" charset="0"/>
                <a:ea typeface="華康儷中黑" panose="020B0509000000000000" pitchFamily="49" charset="-120"/>
              </a:rPr>
              <a:t>Ngan</a:t>
            </a:r>
            <a:endParaRPr lang="en-US" sz="5400" b="1" kern="0" dirty="0">
              <a:solidFill>
                <a:srgbClr val="4F81BD">
                  <a:lumMod val="75000"/>
                </a:srgbClr>
              </a:solidFill>
              <a:effectLst>
                <a:outerShdw blurRad="38100" dist="38100" dir="2700000" algn="tl">
                  <a:srgbClr val="000000">
                    <a:alpha val="43137"/>
                  </a:srgbClr>
                </a:outerShdw>
              </a:effectLst>
              <a:latin typeface="Arial" panose="020B0604020202020204" pitchFamily="34" charset="0"/>
              <a:ea typeface="華康儷中黑" panose="020B0509000000000000" pitchFamily="49" charset="-120"/>
            </a:endParaRPr>
          </a:p>
        </p:txBody>
      </p:sp>
      <p:sp>
        <p:nvSpPr>
          <p:cNvPr id="5" name="Text Box 6"/>
          <p:cNvSpPr txBox="1">
            <a:spLocks noChangeArrowheads="1"/>
          </p:cNvSpPr>
          <p:nvPr/>
        </p:nvSpPr>
        <p:spPr bwMode="auto">
          <a:xfrm>
            <a:off x="3240158" y="2353539"/>
            <a:ext cx="5412497" cy="1661993"/>
          </a:xfrm>
          <a:prstGeom prst="rect">
            <a:avLst/>
          </a:prstGeom>
          <a:noFill/>
          <a:ln w="9525">
            <a:noFill/>
            <a:miter lim="800000"/>
            <a:headEnd/>
            <a:tailEnd/>
          </a:ln>
          <a:effectLst/>
        </p:spPr>
        <p:txBody>
          <a:bodyPr wrap="square">
            <a:spAutoFit/>
          </a:bodyPr>
          <a:lstStyle/>
          <a:p>
            <a:pPr algn="ctr" defTabSz="457200" eaLnBrk="0" fontAlgn="base" hangingPunct="0">
              <a:defRPr/>
            </a:pPr>
            <a:r>
              <a:rPr lang="en-US" altLang="zh-TW" sz="2800" b="1" kern="0" dirty="0" smtClean="0">
                <a:solidFill>
                  <a:prstClr val="black"/>
                </a:solidFill>
                <a:latin typeface="Arial" panose="020B0604020202020204" pitchFamily="34" charset="0"/>
                <a:ea typeface="華康儷中黑" panose="020B0509000000000000" pitchFamily="49" charset="-120"/>
              </a:rPr>
              <a:t>JAS &amp; Associates</a:t>
            </a:r>
          </a:p>
          <a:p>
            <a:pPr algn="ctr" defTabSz="457200" eaLnBrk="0" fontAlgn="base" hangingPunct="0">
              <a:defRPr/>
            </a:pPr>
            <a:r>
              <a:rPr lang="zh-TW" altLang="en-US" sz="2800" kern="0" dirty="0" smtClean="0">
                <a:solidFill>
                  <a:prstClr val="black"/>
                </a:solidFill>
                <a:latin typeface="Arial" panose="020B0604020202020204" pitchFamily="34" charset="0"/>
                <a:ea typeface="華康儷中黑" pitchFamily="49" charset="-120"/>
              </a:rPr>
              <a:t>保健</a:t>
            </a:r>
            <a:r>
              <a:rPr lang="zh-TW" altLang="en-US" sz="2800" kern="0" dirty="0">
                <a:solidFill>
                  <a:prstClr val="black"/>
                </a:solidFill>
                <a:latin typeface="Arial" panose="020B0604020202020204" pitchFamily="34" charset="0"/>
                <a:ea typeface="華康儷中黑" pitchFamily="49" charset="-120"/>
              </a:rPr>
              <a:t>營養巿場推廣部</a:t>
            </a:r>
            <a:r>
              <a:rPr lang="zh-TW" altLang="en-US" sz="2800" kern="0" dirty="0" smtClean="0">
                <a:solidFill>
                  <a:prstClr val="black"/>
                </a:solidFill>
                <a:latin typeface="Arial" panose="020B0604020202020204" pitchFamily="34" charset="0"/>
                <a:ea typeface="華康儷中黑" pitchFamily="49" charset="-120"/>
              </a:rPr>
              <a:t>主管</a:t>
            </a:r>
            <a:endParaRPr lang="en-US" altLang="zh-TW" sz="2800" kern="0" dirty="0" smtClean="0">
              <a:solidFill>
                <a:prstClr val="black"/>
              </a:solidFill>
              <a:latin typeface="Arial" panose="020B0604020202020204" pitchFamily="34" charset="0"/>
              <a:ea typeface="華康儷中黑" pitchFamily="49" charset="-120"/>
            </a:endParaRPr>
          </a:p>
          <a:p>
            <a:pPr algn="ctr" defTabSz="457200" eaLnBrk="0" fontAlgn="base" hangingPunct="0">
              <a:defRPr/>
            </a:pPr>
            <a:r>
              <a:rPr lang="en-US" altLang="zh-TW" sz="2300" b="1" kern="0" dirty="0" smtClean="0">
                <a:solidFill>
                  <a:prstClr val="black"/>
                </a:solidFill>
                <a:latin typeface="Arial" panose="020B0604020202020204" pitchFamily="34" charset="0"/>
                <a:ea typeface="華康儷中黑" panose="020B0509000000000000" pitchFamily="49" charset="-120"/>
              </a:rPr>
              <a:t>Head </a:t>
            </a:r>
            <a:r>
              <a:rPr lang="en-US" altLang="zh-TW" sz="2300" b="1" kern="0" dirty="0">
                <a:solidFill>
                  <a:prstClr val="black"/>
                </a:solidFill>
                <a:latin typeface="Arial" panose="020B0604020202020204" pitchFamily="34" charset="0"/>
                <a:ea typeface="華康儷中黑" panose="020B0509000000000000" pitchFamily="49" charset="-120"/>
              </a:rPr>
              <a:t>of Healthcare Marketing, </a:t>
            </a:r>
            <a:br>
              <a:rPr lang="en-US" altLang="zh-TW" sz="2300" b="1" kern="0" dirty="0">
                <a:solidFill>
                  <a:prstClr val="black"/>
                </a:solidFill>
                <a:latin typeface="Arial" panose="020B0604020202020204" pitchFamily="34" charset="0"/>
                <a:ea typeface="華康儷中黑" panose="020B0509000000000000" pitchFamily="49" charset="-120"/>
              </a:rPr>
            </a:br>
            <a:r>
              <a:rPr lang="en-US" altLang="zh-TW" sz="2300" b="1" kern="0" dirty="0">
                <a:solidFill>
                  <a:prstClr val="black"/>
                </a:solidFill>
                <a:latin typeface="Arial" panose="020B0604020202020204" pitchFamily="34" charset="0"/>
                <a:ea typeface="華康儷中黑" panose="020B0509000000000000" pitchFamily="49" charset="-120"/>
              </a:rPr>
              <a:t>JAS &amp; Associates</a:t>
            </a:r>
            <a:endParaRPr lang="en-US" sz="2300" b="1" kern="0" dirty="0">
              <a:solidFill>
                <a:prstClr val="black"/>
              </a:solidFill>
              <a:latin typeface="Arial" panose="020B0604020202020204" pitchFamily="34" charset="0"/>
              <a:ea typeface="華康儷中黑" panose="020B0509000000000000" pitchFamily="49" charset="-120"/>
            </a:endParaRPr>
          </a:p>
        </p:txBody>
      </p:sp>
      <p:pic>
        <p:nvPicPr>
          <p:cNvPr id="6" name="Picture 2"/>
          <p:cNvPicPr>
            <a:picLocks noChangeAspect="1" noChangeArrowheads="1"/>
          </p:cNvPicPr>
          <p:nvPr/>
        </p:nvPicPr>
        <p:blipFill>
          <a:blip r:embed="rId2" cstate="print"/>
          <a:srcRect/>
          <a:stretch>
            <a:fillRect/>
          </a:stretch>
        </p:blipFill>
        <p:spPr bwMode="auto">
          <a:xfrm>
            <a:off x="683568" y="816017"/>
            <a:ext cx="2376000" cy="3539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6337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915567"/>
            <a:ext cx="9649072" cy="913210"/>
          </a:xfrm>
        </p:spPr>
        <p:txBody>
          <a:bodyPr/>
          <a:lstStyle/>
          <a:p>
            <a:pPr>
              <a:lnSpc>
                <a:spcPct val="93000"/>
              </a:lnSpc>
            </a:pPr>
            <a:r>
              <a:rPr lang="zh-HK" altLang="en-US" sz="6600" dirty="0">
                <a:solidFill>
                  <a:srgbClr val="0070C0"/>
                </a:solidFill>
                <a:latin typeface="華康儷中黑" panose="020B0509000000000000" pitchFamily="49" charset="-120"/>
                <a:ea typeface="華康儷中黑" panose="020B0509000000000000" pitchFamily="49" charset="-120"/>
                <a:cs typeface="儷黑 Pro"/>
              </a:rPr>
              <a:t>前列腺</a:t>
            </a:r>
            <a:r>
              <a:rPr lang="zh-TW" altLang="zh-HK" sz="6600" dirty="0">
                <a:solidFill>
                  <a:srgbClr val="0070C0"/>
                </a:solidFill>
                <a:latin typeface="華康儷中黑" panose="020B0509000000000000" pitchFamily="49" charset="-120"/>
                <a:ea typeface="華康儷中黑" panose="020B0509000000000000" pitchFamily="49" charset="-120"/>
                <a:cs typeface="MHeiHK-Light"/>
              </a:rPr>
              <a:t>健康</a:t>
            </a:r>
            <a:r>
              <a:rPr lang="zh-TW" altLang="en-US" sz="6600" dirty="0">
                <a:solidFill>
                  <a:srgbClr val="0070C0"/>
                </a:solidFill>
                <a:latin typeface="華康儷中黑" panose="020B0509000000000000" pitchFamily="49" charset="-120"/>
                <a:ea typeface="華康儷中黑" panose="020B0509000000000000" pitchFamily="49" charset="-120"/>
                <a:cs typeface="MHeiHK-Light"/>
              </a:rPr>
              <a:t>和護理</a:t>
            </a:r>
            <a:r>
              <a:rPr lang="en-US" altLang="ja-JP" sz="6600" dirty="0">
                <a:solidFill>
                  <a:srgbClr val="0070C0"/>
                </a:solidFill>
                <a:latin typeface="華康儷中黑" panose="020B0509000000000000" pitchFamily="49" charset="-120"/>
                <a:ea typeface="華康儷中黑" panose="020B0509000000000000" pitchFamily="49" charset="-120"/>
                <a:cs typeface="儷黑 Pro"/>
              </a:rPr>
              <a:t/>
            </a:r>
            <a:br>
              <a:rPr lang="en-US" altLang="ja-JP" sz="6600" dirty="0">
                <a:solidFill>
                  <a:srgbClr val="0070C0"/>
                </a:solidFill>
                <a:latin typeface="華康儷中黑" panose="020B0509000000000000" pitchFamily="49" charset="-120"/>
                <a:ea typeface="華康儷中黑" panose="020B0509000000000000" pitchFamily="49" charset="-120"/>
                <a:cs typeface="儷黑 Pro"/>
              </a:rPr>
            </a:br>
            <a:r>
              <a:rPr lang="en-US" altLang="ja-JP" sz="6600" dirty="0">
                <a:solidFill>
                  <a:srgbClr val="0070C0"/>
                </a:solidFill>
                <a:latin typeface="+mn-lt"/>
                <a:ea typeface="華康儷中黑" panose="020B0509000000000000" pitchFamily="49" charset="-120"/>
                <a:cs typeface="Calibri"/>
              </a:rPr>
              <a:t>Prostate Health </a:t>
            </a:r>
            <a:r>
              <a:rPr lang="en-US" altLang="ja-JP" sz="6600" dirty="0" smtClean="0">
                <a:solidFill>
                  <a:srgbClr val="0070C0"/>
                </a:solidFill>
                <a:latin typeface="+mn-lt"/>
                <a:ea typeface="華康儷中黑" panose="020B0509000000000000" pitchFamily="49" charset="-120"/>
                <a:cs typeface="Calibri"/>
              </a:rPr>
              <a:t/>
            </a:r>
            <a:br>
              <a:rPr lang="en-US" altLang="ja-JP" sz="6600" dirty="0" smtClean="0">
                <a:solidFill>
                  <a:srgbClr val="0070C0"/>
                </a:solidFill>
                <a:latin typeface="+mn-lt"/>
                <a:ea typeface="華康儷中黑" panose="020B0509000000000000" pitchFamily="49" charset="-120"/>
                <a:cs typeface="Calibri"/>
              </a:rPr>
            </a:br>
            <a:r>
              <a:rPr lang="en-US" altLang="ja-JP" sz="6600" dirty="0" smtClean="0">
                <a:solidFill>
                  <a:srgbClr val="0070C0"/>
                </a:solidFill>
                <a:latin typeface="+mn-lt"/>
                <a:ea typeface="華康儷中黑" panose="020B0509000000000000" pitchFamily="49" charset="-120"/>
                <a:cs typeface="Calibri"/>
              </a:rPr>
              <a:t>and Care</a:t>
            </a:r>
            <a:endParaRPr lang="en-US" sz="6600" dirty="0">
              <a:solidFill>
                <a:srgbClr val="0070C0"/>
              </a:solidFill>
              <a:latin typeface="+mn-lt"/>
              <a:ea typeface="華康儷中黑" panose="020B0509000000000000" pitchFamily="49" charset="-12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63888" y="3841270"/>
            <a:ext cx="1950000" cy="1302230"/>
          </a:xfrm>
          <a:prstGeom prst="rect">
            <a:avLst/>
          </a:prstGeom>
        </p:spPr>
      </p:pic>
    </p:spTree>
    <p:extLst>
      <p:ext uri="{BB962C8B-B14F-4D97-AF65-F5344CB8AC3E}">
        <p14:creationId xmlns:p14="http://schemas.microsoft.com/office/powerpoint/2010/main" val="1365981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dirty="0"/>
          </a:p>
        </p:txBody>
      </p:sp>
      <p:sp>
        <p:nvSpPr>
          <p:cNvPr id="3" name="內容版面配置區 2"/>
          <p:cNvSpPr>
            <a:spLocks noGrp="1"/>
          </p:cNvSpPr>
          <p:nvPr>
            <p:ph idx="1"/>
          </p:nvPr>
        </p:nvSpPr>
        <p:spPr>
          <a:xfrm>
            <a:off x="1277722" y="1419622"/>
            <a:ext cx="7398734" cy="1008112"/>
          </a:xfrm>
        </p:spPr>
        <p:txBody>
          <a:bodyPr/>
          <a:lstStyle/>
          <a:p>
            <a:pPr marL="0" indent="0">
              <a:lnSpc>
                <a:spcPct val="110000"/>
              </a:lnSpc>
              <a:spcBef>
                <a:spcPts val="0"/>
              </a:spcBef>
              <a:spcAft>
                <a:spcPts val="500"/>
              </a:spcAft>
              <a:buNone/>
            </a:pPr>
            <a:r>
              <a:rPr lang="zh-TW" altLang="zh-HK" sz="3000" dirty="0" smtClean="0">
                <a:solidFill>
                  <a:srgbClr val="22228B"/>
                </a:solidFill>
                <a:latin typeface="華康儷中黑" panose="020B0509000000000000" pitchFamily="49" charset="-120"/>
                <a:ea typeface="華康儷中黑" panose="020B0509000000000000" pitchFamily="49" charset="-120"/>
                <a:cs typeface="MHeiHK-Light"/>
              </a:rPr>
              <a:t>前列腺健康對男士</a:t>
            </a:r>
            <a:r>
              <a:rPr lang="zh-TW" altLang="zh-HK" sz="3000" dirty="0">
                <a:solidFill>
                  <a:srgbClr val="22228B"/>
                </a:solidFill>
                <a:latin typeface="華康儷中黑" panose="020B0509000000000000" pitchFamily="49" charset="-120"/>
                <a:ea typeface="華康儷中黑" panose="020B0509000000000000" pitchFamily="49" charset="-120"/>
                <a:cs typeface="MHeiHK-Light"/>
              </a:rPr>
              <a:t>非常重要。前列腺健康對男士整體健康不可或缺，尤其在性功能和生活質素方面</a:t>
            </a:r>
            <a:r>
              <a:rPr lang="zh-TW" altLang="zh-HK" sz="3000" dirty="0" smtClean="0">
                <a:solidFill>
                  <a:srgbClr val="22228B"/>
                </a:solidFill>
                <a:latin typeface="華康儷中黑" panose="020B0509000000000000" pitchFamily="49" charset="-120"/>
                <a:ea typeface="華康儷中黑" panose="020B0509000000000000" pitchFamily="49" charset="-120"/>
                <a:cs typeface="MHeiHK-Light"/>
              </a:rPr>
              <a:t>。</a:t>
            </a:r>
            <a:endParaRPr lang="en-US" altLang="zh-HK" sz="3000" dirty="0" smtClean="0">
              <a:solidFill>
                <a:srgbClr val="22228B"/>
              </a:solidFill>
              <a:latin typeface="華康儷中黑" panose="020B0509000000000000" pitchFamily="49" charset="-120"/>
              <a:ea typeface="華康儷中黑" panose="020B0509000000000000" pitchFamily="49" charset="-120"/>
              <a:cs typeface="MHeiHK-Light"/>
            </a:endParaRPr>
          </a:p>
          <a:p>
            <a:pPr marL="0" indent="0">
              <a:buNone/>
            </a:pPr>
            <a:endParaRPr lang="zh-HK" altLang="en-US" sz="3000" dirty="0">
              <a:solidFill>
                <a:srgbClr val="22228B"/>
              </a:solidFill>
              <a:latin typeface="華康儷中黑" panose="020B0509000000000000" pitchFamily="49" charset="-120"/>
              <a:ea typeface="華康儷中黑" panose="020B0509000000000000" pitchFamily="49" charset="-120"/>
            </a:endParaRPr>
          </a:p>
        </p:txBody>
      </p:sp>
      <p:pic>
        <p:nvPicPr>
          <p:cNvPr id="5" name="Picture 2" descr="http://www.uho.com.tw/Files/Pics/20130222124300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2016"/>
            <a:ext cx="1277722" cy="1789786"/>
          </a:xfrm>
          <a:prstGeom prst="rect">
            <a:avLst/>
          </a:prstGeom>
          <a:noFill/>
          <a:extLst>
            <a:ext uri="{909E8E84-426E-40DD-AFC4-6F175D3DCCD1}">
              <a14:hiddenFill xmlns:a14="http://schemas.microsoft.com/office/drawing/2010/main">
                <a:solidFill>
                  <a:srgbClr val="FFFFFF"/>
                </a:solidFill>
              </a14:hiddenFill>
            </a:ext>
          </a:extLst>
        </p:spPr>
      </p:pic>
      <p:sp>
        <p:nvSpPr>
          <p:cNvPr id="6" name="內容版面配置區 2"/>
          <p:cNvSpPr txBox="1">
            <a:spLocks/>
          </p:cNvSpPr>
          <p:nvPr/>
        </p:nvSpPr>
        <p:spPr>
          <a:xfrm>
            <a:off x="1331640" y="2967794"/>
            <a:ext cx="7416824" cy="20522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HK" sz="2400" dirty="0" smtClean="0">
                <a:solidFill>
                  <a:srgbClr val="22228B"/>
                </a:solidFill>
                <a:ea typeface="華康儷中黑" panose="020B0509000000000000" pitchFamily="49" charset="-120"/>
              </a:rPr>
              <a:t>The prostate gland plays a critical role in men's health. Maintaining prostate health is essential for a man's overall health, especially sexual function and quality of life. </a:t>
            </a:r>
            <a:endParaRPr lang="zh-TW" altLang="zh-HK" sz="2400" dirty="0" smtClean="0">
              <a:solidFill>
                <a:srgbClr val="22228B"/>
              </a:solidFill>
              <a:ea typeface="華康儷中黑" panose="020B0509000000000000" pitchFamily="49" charset="-120"/>
            </a:endParaRPr>
          </a:p>
          <a:p>
            <a:pPr marL="0" indent="0"/>
            <a:endParaRPr lang="zh-HK" altLang="en-US" dirty="0">
              <a:solidFill>
                <a:srgbClr val="22228B"/>
              </a:solidFill>
              <a:latin typeface="華康儷中黑" panose="020B0509000000000000" pitchFamily="49" charset="-120"/>
              <a:ea typeface="華康儷中黑" panose="020B0509000000000000" pitchFamily="49" charset="-120"/>
            </a:endParaRPr>
          </a:p>
        </p:txBody>
      </p:sp>
    </p:spTree>
    <p:extLst>
      <p:ext uri="{BB962C8B-B14F-4D97-AF65-F5344CB8AC3E}">
        <p14:creationId xmlns:p14="http://schemas.microsoft.com/office/powerpoint/2010/main" val="852425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algrave.nature.com/nrurol/journal/v13/n1/images_article/nrurol.2015.276-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 y="2638866"/>
            <a:ext cx="1790813" cy="2504633"/>
          </a:xfrm>
          <a:prstGeom prst="rect">
            <a:avLst/>
          </a:prstGeom>
          <a:noFill/>
          <a:extLst>
            <a:ext uri="{909E8E84-426E-40DD-AFC4-6F175D3DCCD1}">
              <a14:hiddenFill xmlns:a14="http://schemas.microsoft.com/office/drawing/2010/main">
                <a:solidFill>
                  <a:srgbClr val="FFFFFF"/>
                </a:solidFill>
              </a14:hiddenFill>
            </a:ext>
          </a:extLst>
        </p:spPr>
      </p:pic>
      <p:sp>
        <p:nvSpPr>
          <p:cNvPr id="9219" name="矩形 2"/>
          <p:cNvSpPr>
            <a:spLocks noChangeArrowheads="1"/>
          </p:cNvSpPr>
          <p:nvPr/>
        </p:nvSpPr>
        <p:spPr bwMode="auto">
          <a:xfrm>
            <a:off x="467544" y="123479"/>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en-US" sz="4000" b="1" dirty="0">
                <a:solidFill>
                  <a:srgbClr val="4BACC6">
                    <a:lumMod val="50000"/>
                  </a:srgbClr>
                </a:solidFill>
                <a:ea typeface="華康儷中黑" panose="020B0509000000000000" pitchFamily="49" charset="-120"/>
              </a:rPr>
              <a:t>什麼是前列腺？</a:t>
            </a:r>
            <a:endParaRPr lang="en-US" altLang="zh-HK" sz="4000" b="1" dirty="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HK" sz="3200" b="1" dirty="0">
                <a:solidFill>
                  <a:srgbClr val="4BACC6">
                    <a:lumMod val="50000"/>
                  </a:srgbClr>
                </a:solidFill>
                <a:ea typeface="華康儷中黑" panose="020B0509000000000000" pitchFamily="49" charset="-120"/>
              </a:rPr>
              <a:t>What is </a:t>
            </a:r>
            <a:r>
              <a:rPr lang="en-US" altLang="zh-HK" sz="3200" b="1" dirty="0" smtClean="0">
                <a:solidFill>
                  <a:srgbClr val="4BACC6">
                    <a:lumMod val="50000"/>
                  </a:srgbClr>
                </a:solidFill>
                <a:ea typeface="華康儷中黑" panose="020B0509000000000000" pitchFamily="49" charset="-120"/>
              </a:rPr>
              <a:t>Prostate Gland?</a:t>
            </a:r>
            <a:endParaRPr lang="en-US" altLang="zh-HK" sz="3200" b="1" dirty="0">
              <a:solidFill>
                <a:srgbClr val="4BACC6">
                  <a:lumMod val="50000"/>
                </a:srgbClr>
              </a:solidFill>
              <a:ea typeface="華康儷中黑" panose="020B0509000000000000" pitchFamily="49" charset="-120"/>
            </a:endParaRPr>
          </a:p>
        </p:txBody>
      </p:sp>
      <p:sp>
        <p:nvSpPr>
          <p:cNvPr id="2" name="矩形 1"/>
          <p:cNvSpPr/>
          <p:nvPr/>
        </p:nvSpPr>
        <p:spPr>
          <a:xfrm>
            <a:off x="1763688" y="1419622"/>
            <a:ext cx="7233901" cy="1077218"/>
          </a:xfrm>
          <a:prstGeom prst="rect">
            <a:avLst/>
          </a:prstGeom>
        </p:spPr>
        <p:txBody>
          <a:bodyPr wrap="square">
            <a:spAutoFit/>
          </a:bodyPr>
          <a:lstStyle/>
          <a:p>
            <a:pPr marL="285750" indent="-285750" defTabSz="457200" eaLnBrk="0" fontAlgn="base" hangingPunct="0">
              <a:spcBef>
                <a:spcPct val="0"/>
              </a:spcBef>
              <a:spcAft>
                <a:spcPct val="0"/>
              </a:spcAft>
              <a:buSzPct val="80000"/>
              <a:buFont typeface="Arial" panose="020B0604020202020204" pitchFamily="34" charset="0"/>
              <a:buChar char="•"/>
            </a:pPr>
            <a:r>
              <a:rPr lang="zh-TW" altLang="en-US" sz="3200" dirty="0">
                <a:solidFill>
                  <a:srgbClr val="22228B"/>
                </a:solidFill>
                <a:latin typeface="華康儷中黑" panose="020B0509000000000000" pitchFamily="49" charset="-120"/>
                <a:ea typeface="華康儷中黑" panose="020B0509000000000000" pitchFamily="49" charset="-120"/>
                <a:cs typeface="MHeiHK-Light"/>
              </a:rPr>
              <a:t>前列腺是男性生殖系統的一部分</a:t>
            </a:r>
          </a:p>
          <a:p>
            <a:pPr marL="285750" indent="-285750" defTabSz="457200" eaLnBrk="0" fontAlgn="base" hangingPunct="0">
              <a:spcBef>
                <a:spcPct val="0"/>
              </a:spcBef>
              <a:spcAft>
                <a:spcPts val="500"/>
              </a:spcAft>
              <a:buSzPct val="80000"/>
              <a:buFont typeface="Arial" panose="020B0604020202020204" pitchFamily="34" charset="0"/>
              <a:buChar char="•"/>
            </a:pPr>
            <a:r>
              <a:rPr lang="zh-TW" altLang="en-US" sz="3200" dirty="0">
                <a:solidFill>
                  <a:srgbClr val="22228B"/>
                </a:solidFill>
                <a:latin typeface="華康儷中黑" panose="020B0509000000000000" pitchFamily="49" charset="-120"/>
                <a:ea typeface="華康儷中黑" panose="020B0509000000000000" pitchFamily="49" charset="-120"/>
                <a:cs typeface="MHeiHK-Light"/>
              </a:rPr>
              <a:t>它的主要功能是分泌液體滋養精</a:t>
            </a:r>
            <a:r>
              <a:rPr lang="zh-TW" altLang="en-US" sz="3200" dirty="0" smtClean="0">
                <a:solidFill>
                  <a:srgbClr val="22228B"/>
                </a:solidFill>
                <a:latin typeface="華康儷中黑" panose="020B0509000000000000" pitchFamily="49" charset="-120"/>
                <a:ea typeface="華康儷中黑" panose="020B0509000000000000" pitchFamily="49" charset="-120"/>
                <a:cs typeface="MHeiHK-Light"/>
              </a:rPr>
              <a:t>液</a:t>
            </a:r>
            <a:endParaRPr lang="en-US" altLang="zh-TW" sz="2800" dirty="0" smtClean="0">
              <a:solidFill>
                <a:srgbClr val="F79646">
                  <a:lumMod val="75000"/>
                </a:srgbClr>
              </a:solidFill>
              <a:ea typeface="華康儷中黑" panose="020B0509000000000000" pitchFamily="49" charset="-120"/>
              <a:cs typeface="MHeiHK-Light"/>
            </a:endParaRPr>
          </a:p>
        </p:txBody>
      </p:sp>
      <p:sp>
        <p:nvSpPr>
          <p:cNvPr id="3" name="Rectangle 2"/>
          <p:cNvSpPr/>
          <p:nvPr/>
        </p:nvSpPr>
        <p:spPr>
          <a:xfrm>
            <a:off x="1786517" y="2620583"/>
            <a:ext cx="7249544" cy="1200329"/>
          </a:xfrm>
          <a:prstGeom prst="rect">
            <a:avLst/>
          </a:prstGeom>
        </p:spPr>
        <p:txBody>
          <a:bodyPr wrap="square">
            <a:spAutoFit/>
          </a:bodyPr>
          <a:lstStyle/>
          <a:p>
            <a:pPr marL="285750" indent="-285750" defTabSz="457200" eaLnBrk="0" fontAlgn="base" hangingPunct="0">
              <a:spcBef>
                <a:spcPct val="0"/>
              </a:spcBef>
              <a:spcAft>
                <a:spcPct val="0"/>
              </a:spcAft>
              <a:buSzPct val="80000"/>
              <a:buFont typeface="Arial" panose="020B0604020202020204" pitchFamily="34" charset="0"/>
              <a:buChar char="•"/>
            </a:pPr>
            <a:r>
              <a:rPr lang="en-US" altLang="en-US" sz="2400" dirty="0">
                <a:solidFill>
                  <a:srgbClr val="22228B"/>
                </a:solidFill>
                <a:ea typeface="華康儷中黑" panose="020B0509000000000000" pitchFamily="49" charset="-120"/>
              </a:rPr>
              <a:t>The prostate is part of the male reproductive system</a:t>
            </a:r>
          </a:p>
          <a:p>
            <a:pPr marL="285750" indent="-285750" defTabSz="457200" eaLnBrk="0" fontAlgn="base" hangingPunct="0">
              <a:spcBef>
                <a:spcPct val="0"/>
              </a:spcBef>
              <a:spcAft>
                <a:spcPct val="0"/>
              </a:spcAft>
              <a:buSzPct val="80000"/>
              <a:buFont typeface="Arial" panose="020B0604020202020204" pitchFamily="34" charset="0"/>
              <a:buChar char="•"/>
            </a:pPr>
            <a:r>
              <a:rPr lang="en-US" altLang="en-US" sz="2400" dirty="0">
                <a:solidFill>
                  <a:srgbClr val="22228B"/>
                </a:solidFill>
                <a:ea typeface="華康儷中黑" panose="020B0509000000000000" pitchFamily="49" charset="-120"/>
              </a:rPr>
              <a:t>Its major function is to secrete a fluid to nourish semen</a:t>
            </a:r>
          </a:p>
        </p:txBody>
      </p:sp>
    </p:spTree>
    <p:extLst>
      <p:ext uri="{BB962C8B-B14F-4D97-AF65-F5344CB8AC3E}">
        <p14:creationId xmlns:p14="http://schemas.microsoft.com/office/powerpoint/2010/main" val="1970421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99592" y="1512944"/>
            <a:ext cx="8496944" cy="1756891"/>
          </a:xfrm>
          <a:prstGeom prst="rect">
            <a:avLst/>
          </a:prstGeom>
        </p:spPr>
        <p:txBody>
          <a:bodyPr wrap="square">
            <a:spAutoFit/>
          </a:bodyPr>
          <a:lstStyle/>
          <a:p>
            <a:pPr marL="285750" indent="-285750" defTabSz="457200" eaLnBrk="0" fontAlgn="base" hangingPunct="0">
              <a:spcBef>
                <a:spcPct val="0"/>
              </a:spcBef>
              <a:spcAft>
                <a:spcPct val="0"/>
              </a:spcAft>
              <a:buSzPct val="80000"/>
              <a:buFont typeface="Arial" panose="020B0604020202020204" pitchFamily="34" charset="0"/>
              <a:buChar char="•"/>
            </a:pPr>
            <a:r>
              <a:rPr lang="zh-TW" altLang="en-US" sz="2800" dirty="0">
                <a:solidFill>
                  <a:srgbClr val="22228B"/>
                </a:solidFill>
                <a:latin typeface="華康儷中黑" panose="020B0509000000000000" pitchFamily="49" charset="-120"/>
                <a:ea typeface="華康儷中黑" panose="020B0509000000000000" pitchFamily="49" charset="-120"/>
                <a:cs typeface="MHeiHK-Light"/>
              </a:rPr>
              <a:t>前列腺的大小約核桃，但它可以隨著年齡增大</a:t>
            </a:r>
          </a:p>
          <a:p>
            <a:pPr marL="285750" indent="-285750" defTabSz="457200" eaLnBrk="0" fontAlgn="base" hangingPunct="0">
              <a:spcBef>
                <a:spcPct val="0"/>
              </a:spcBef>
              <a:spcAft>
                <a:spcPts val="500"/>
              </a:spcAft>
              <a:buSzPct val="80000"/>
              <a:buFont typeface="Arial" panose="020B0604020202020204" pitchFamily="34" charset="0"/>
              <a:buChar char="•"/>
            </a:pPr>
            <a:r>
              <a:rPr lang="zh-TW" altLang="en-US" sz="2800" dirty="0">
                <a:solidFill>
                  <a:srgbClr val="22228B"/>
                </a:solidFill>
                <a:latin typeface="華康儷中黑" panose="020B0509000000000000" pitchFamily="49" charset="-120"/>
                <a:ea typeface="華康儷中黑" panose="020B0509000000000000" pitchFamily="49" charset="-120"/>
                <a:cs typeface="MHeiHK-Light"/>
              </a:rPr>
              <a:t>它位於膀胱下方，在直腸的前</a:t>
            </a:r>
            <a:r>
              <a:rPr lang="zh-TW" altLang="en-US" sz="2800" dirty="0" smtClean="0">
                <a:solidFill>
                  <a:srgbClr val="22228B"/>
                </a:solidFill>
                <a:latin typeface="華康儷中黑" panose="020B0509000000000000" pitchFamily="49" charset="-120"/>
                <a:ea typeface="華康儷中黑" panose="020B0509000000000000" pitchFamily="49" charset="-120"/>
                <a:cs typeface="MHeiHK-Light"/>
              </a:rPr>
              <a:t>面</a:t>
            </a:r>
            <a:endParaRPr lang="en-US" altLang="zh-TW" sz="2400" dirty="0">
              <a:solidFill>
                <a:srgbClr val="2D2DB9">
                  <a:lumMod val="75000"/>
                </a:srgbClr>
              </a:solidFill>
              <a:ea typeface="華康儷中黑" panose="020B0509000000000000" pitchFamily="49" charset="-120"/>
              <a:cs typeface="MHeiHK-Light"/>
            </a:endParaRPr>
          </a:p>
          <a:p>
            <a:pPr marL="285750" indent="-285750" defTabSz="457200" eaLnBrk="0" fontAlgn="base" hangingPunct="0">
              <a:spcBef>
                <a:spcPct val="0"/>
              </a:spcBef>
              <a:spcAft>
                <a:spcPct val="0"/>
              </a:spcAft>
              <a:buSzPct val="80000"/>
              <a:buFont typeface="Arial" panose="020B0604020202020204" pitchFamily="34" charset="0"/>
              <a:buChar char="•"/>
            </a:pPr>
            <a:endParaRPr lang="en-US" altLang="zh-TW" sz="2400" dirty="0">
              <a:solidFill>
                <a:srgbClr val="2D2DB9">
                  <a:lumMod val="75000"/>
                </a:srgbClr>
              </a:solidFill>
              <a:ea typeface="華康儷中黑" panose="020B0509000000000000" pitchFamily="49" charset="-120"/>
              <a:cs typeface="MHeiHK-Light"/>
            </a:endParaRPr>
          </a:p>
          <a:p>
            <a:pPr marL="285750" indent="-285750" defTabSz="457200" eaLnBrk="0" fontAlgn="base" hangingPunct="0">
              <a:spcBef>
                <a:spcPct val="0"/>
              </a:spcBef>
              <a:spcAft>
                <a:spcPct val="0"/>
              </a:spcAft>
              <a:buSzPct val="80000"/>
              <a:buFont typeface="Arial" panose="020B0604020202020204" pitchFamily="34" charset="0"/>
              <a:buChar char="•"/>
            </a:pPr>
            <a:endParaRPr lang="en-US" altLang="en-US" sz="2400" dirty="0">
              <a:solidFill>
                <a:srgbClr val="2D2DB9">
                  <a:lumMod val="75000"/>
                </a:srgbClr>
              </a:solidFill>
              <a:ea typeface="華康儷中黑" panose="020B0509000000000000" pitchFamily="49" charset="-120"/>
            </a:endParaRPr>
          </a:p>
        </p:txBody>
      </p:sp>
      <p:sp>
        <p:nvSpPr>
          <p:cNvPr id="4" name="矩形 3"/>
          <p:cNvSpPr/>
          <p:nvPr/>
        </p:nvSpPr>
        <p:spPr>
          <a:xfrm>
            <a:off x="463493" y="123479"/>
            <a:ext cx="5882208" cy="1200329"/>
          </a:xfrm>
          <a:prstGeom prst="rect">
            <a:avLst/>
          </a:prstGeom>
        </p:spPr>
        <p:txBody>
          <a:bodyPr wrap="square">
            <a:spAutoFit/>
          </a:bodyPr>
          <a:lstStyle/>
          <a:p>
            <a:pPr defTabSz="457200" eaLnBrk="0" fontAlgn="base" hangingPunct="0">
              <a:spcBef>
                <a:spcPct val="0"/>
              </a:spcBef>
              <a:spcAft>
                <a:spcPct val="0"/>
              </a:spcAft>
            </a:pPr>
            <a:r>
              <a:rPr lang="zh-TW" altLang="en-US" sz="4000" b="1" dirty="0">
                <a:solidFill>
                  <a:srgbClr val="4BACC6">
                    <a:lumMod val="50000"/>
                  </a:srgbClr>
                </a:solidFill>
                <a:ea typeface="華康儷中黑" panose="020B0509000000000000" pitchFamily="49" charset="-120"/>
              </a:rPr>
              <a:t>什麼是前列腺？</a:t>
            </a:r>
            <a:endParaRPr lang="en-US" altLang="zh-HK" sz="4000" b="1" dirty="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HK" sz="3200" b="1" dirty="0">
                <a:solidFill>
                  <a:srgbClr val="4BACC6">
                    <a:lumMod val="50000"/>
                  </a:srgbClr>
                </a:solidFill>
                <a:ea typeface="華康儷中黑" panose="020B0509000000000000" pitchFamily="49" charset="-120"/>
              </a:rPr>
              <a:t>What is Prostate Gland?</a:t>
            </a:r>
          </a:p>
        </p:txBody>
      </p:sp>
      <p:pic>
        <p:nvPicPr>
          <p:cNvPr id="5" name="Picture 2" descr="http://thumbs.dreamstime.com/t/green-apple-red-plum-9166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3" y="3446577"/>
            <a:ext cx="3393854" cy="1696927"/>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2"/>
          <p:cNvSpPr/>
          <p:nvPr/>
        </p:nvSpPr>
        <p:spPr>
          <a:xfrm>
            <a:off x="919312" y="2546555"/>
            <a:ext cx="8496944" cy="1446550"/>
          </a:xfrm>
          <a:prstGeom prst="rect">
            <a:avLst/>
          </a:prstGeom>
        </p:spPr>
        <p:txBody>
          <a:bodyPr wrap="square">
            <a:spAutoFit/>
          </a:bodyPr>
          <a:lstStyle/>
          <a:p>
            <a:pPr marL="285750" indent="-285750" defTabSz="457200" eaLnBrk="0" fontAlgn="base" hangingPunct="0">
              <a:spcBef>
                <a:spcPct val="0"/>
              </a:spcBef>
              <a:spcAft>
                <a:spcPct val="0"/>
              </a:spcAft>
              <a:buSzPct val="80000"/>
              <a:buFont typeface="Arial" panose="020B0604020202020204" pitchFamily="34" charset="0"/>
              <a:buChar char="•"/>
            </a:pPr>
            <a:r>
              <a:rPr lang="en-US" altLang="en-US" sz="2200" dirty="0" smtClean="0">
                <a:solidFill>
                  <a:srgbClr val="22228B"/>
                </a:solidFill>
                <a:ea typeface="華康儷中黑" panose="020B0509000000000000" pitchFamily="49" charset="-120"/>
              </a:rPr>
              <a:t>The </a:t>
            </a:r>
            <a:r>
              <a:rPr lang="en-US" altLang="en-US" sz="2200" dirty="0">
                <a:solidFill>
                  <a:srgbClr val="22228B"/>
                </a:solidFill>
                <a:ea typeface="華康儷中黑" panose="020B0509000000000000" pitchFamily="49" charset="-120"/>
              </a:rPr>
              <a:t>prostate is about the size of a walnut but it can grow with age</a:t>
            </a:r>
          </a:p>
          <a:p>
            <a:pPr marL="285750" indent="-285750" defTabSz="457200" eaLnBrk="0" fontAlgn="base" hangingPunct="0">
              <a:spcBef>
                <a:spcPct val="0"/>
              </a:spcBef>
              <a:spcAft>
                <a:spcPct val="0"/>
              </a:spcAft>
              <a:buSzPct val="80000"/>
              <a:buFont typeface="Arial" panose="020B0604020202020204" pitchFamily="34" charset="0"/>
              <a:buChar char="•"/>
            </a:pPr>
            <a:r>
              <a:rPr lang="en-US" altLang="en-US" sz="2200" dirty="0">
                <a:solidFill>
                  <a:srgbClr val="22228B"/>
                </a:solidFill>
                <a:ea typeface="華康儷中黑" panose="020B0509000000000000" pitchFamily="49" charset="-120"/>
              </a:rPr>
              <a:t>It is located below the urinary bladder, in front of the rectum.</a:t>
            </a:r>
            <a:endParaRPr lang="zh-HK" altLang="en-US" sz="2200" dirty="0">
              <a:solidFill>
                <a:srgbClr val="22228B"/>
              </a:solidFill>
              <a:ea typeface="華康儷中黑" panose="020B0509000000000000" pitchFamily="49" charset="-120"/>
            </a:endParaRPr>
          </a:p>
          <a:p>
            <a:pPr marL="285750" indent="-285750" defTabSz="457200" eaLnBrk="0" fontAlgn="base" hangingPunct="0">
              <a:spcBef>
                <a:spcPct val="0"/>
              </a:spcBef>
              <a:spcAft>
                <a:spcPct val="0"/>
              </a:spcAft>
              <a:buSzPct val="80000"/>
              <a:buFont typeface="Arial" panose="020B0604020202020204" pitchFamily="34" charset="0"/>
              <a:buChar char="•"/>
            </a:pPr>
            <a:endParaRPr lang="en-US" altLang="zh-TW" sz="2200" dirty="0">
              <a:solidFill>
                <a:srgbClr val="2D2DB9">
                  <a:lumMod val="75000"/>
                </a:srgbClr>
              </a:solidFill>
              <a:ea typeface="華康儷中黑" panose="020B0509000000000000" pitchFamily="49" charset="-120"/>
              <a:cs typeface="MHeiHK-Light"/>
            </a:endParaRPr>
          </a:p>
          <a:p>
            <a:pPr marL="285750" indent="-285750" defTabSz="457200" eaLnBrk="0" fontAlgn="base" hangingPunct="0">
              <a:spcBef>
                <a:spcPct val="0"/>
              </a:spcBef>
              <a:spcAft>
                <a:spcPct val="0"/>
              </a:spcAft>
              <a:buSzPct val="80000"/>
              <a:buFont typeface="Arial" panose="020B0604020202020204" pitchFamily="34" charset="0"/>
              <a:buChar char="•"/>
            </a:pPr>
            <a:endParaRPr lang="en-US" altLang="en-US" sz="2200" dirty="0">
              <a:solidFill>
                <a:srgbClr val="2D2DB9">
                  <a:lumMod val="75000"/>
                </a:srgbClr>
              </a:solidFill>
              <a:ea typeface="華康儷中黑" panose="020B0509000000000000" pitchFamily="49" charset="-120"/>
            </a:endParaRPr>
          </a:p>
        </p:txBody>
      </p:sp>
    </p:spTree>
    <p:extLst>
      <p:ext uri="{BB962C8B-B14F-4D97-AF65-F5344CB8AC3E}">
        <p14:creationId xmlns:p14="http://schemas.microsoft.com/office/powerpoint/2010/main" val="25955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63080" y="1227330"/>
            <a:ext cx="8280920" cy="3393281"/>
          </a:xfrm>
        </p:spPr>
        <p:txBody>
          <a:bodyPr/>
          <a:lstStyle/>
          <a:p>
            <a:pPr marL="285750" indent="-285750" defTabSz="457200" eaLnBrk="0" fontAlgn="base" hangingPunct="0">
              <a:spcBef>
                <a:spcPct val="0"/>
              </a:spcBef>
              <a:spcAft>
                <a:spcPct val="0"/>
              </a:spcAft>
              <a:buClr>
                <a:srgbClr val="212D83"/>
              </a:buClr>
              <a:buSzPct val="80000"/>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一種非常普遍的退化性疾病</a:t>
            </a:r>
            <a:endParaRPr lang="en-US" altLang="zh-TW" sz="3000" dirty="0">
              <a:solidFill>
                <a:srgbClr val="22228B"/>
              </a:solidFill>
              <a:latin typeface="華康儷中黑" panose="020B0509000000000000" pitchFamily="49" charset="-120"/>
              <a:ea typeface="華康儷中黑" panose="020B0509000000000000" pitchFamily="49" charset="-120"/>
              <a:cs typeface="MHeiHK-Light"/>
            </a:endParaRPr>
          </a:p>
          <a:p>
            <a:pPr marL="285750" indent="-285750" defTabSz="457200" eaLnBrk="0" fontAlgn="base" hangingPunct="0">
              <a:spcBef>
                <a:spcPct val="0"/>
              </a:spcBef>
              <a:spcAft>
                <a:spcPct val="0"/>
              </a:spcAft>
              <a:buClr>
                <a:srgbClr val="212D83"/>
              </a:buClr>
              <a:buSzPct val="80000"/>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五十歲以上的男性</a:t>
            </a:r>
            <a:r>
              <a:rPr lang="en-US" altLang="zh-TW" sz="3000" dirty="0">
                <a:solidFill>
                  <a:srgbClr val="22228B"/>
                </a:solidFill>
                <a:latin typeface="華康儷中黑" panose="020B0509000000000000" pitchFamily="49" charset="-120"/>
                <a:ea typeface="華康儷中黑" panose="020B0509000000000000" pitchFamily="49" charset="-120"/>
                <a:cs typeface="MHeiHK-Light"/>
              </a:rPr>
              <a:t/>
            </a:r>
            <a:br>
              <a:rPr lang="en-US" altLang="zh-TW" sz="3000" dirty="0">
                <a:solidFill>
                  <a:srgbClr val="22228B"/>
                </a:solidFill>
                <a:latin typeface="華康儷中黑" panose="020B0509000000000000" pitchFamily="49" charset="-120"/>
                <a:ea typeface="華康儷中黑" panose="020B0509000000000000" pitchFamily="49" charset="-120"/>
                <a:cs typeface="MHeiHK-Light"/>
              </a:rPr>
            </a:b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約有一半開始出現前列腺肥大的情況</a:t>
            </a:r>
            <a:endParaRPr lang="en-US" altLang="zh-TW" sz="3000" dirty="0">
              <a:solidFill>
                <a:srgbClr val="22228B"/>
              </a:solidFill>
              <a:latin typeface="華康儷中黑" panose="020B0509000000000000" pitchFamily="49" charset="-120"/>
              <a:ea typeface="華康儷中黑" panose="020B0509000000000000" pitchFamily="49" charset="-120"/>
              <a:cs typeface="MHeiHK-Light"/>
            </a:endParaRPr>
          </a:p>
          <a:p>
            <a:pPr marL="285750" indent="-285750" defTabSz="457200" eaLnBrk="0" fontAlgn="base" hangingPunct="0">
              <a:spcBef>
                <a:spcPct val="0"/>
              </a:spcBef>
              <a:spcAft>
                <a:spcPts val="500"/>
              </a:spcAft>
              <a:buClr>
                <a:srgbClr val="212D83"/>
              </a:buClr>
              <a:buSzPct val="80000"/>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而八十歲以上男士接近九成出現前列腺肥</a:t>
            </a:r>
            <a:r>
              <a:rPr lang="zh-TW" altLang="en-US" sz="3000" dirty="0" smtClean="0">
                <a:solidFill>
                  <a:srgbClr val="22228B"/>
                </a:solidFill>
                <a:latin typeface="華康儷中黑" panose="020B0509000000000000" pitchFamily="49" charset="-120"/>
                <a:ea typeface="華康儷中黑" panose="020B0509000000000000" pitchFamily="49" charset="-120"/>
                <a:cs typeface="MHeiHK-Light"/>
              </a:rPr>
              <a:t>大</a:t>
            </a:r>
            <a:endParaRPr lang="en-US" altLang="zh-HK" sz="3000" dirty="0">
              <a:solidFill>
                <a:schemeClr val="accent6">
                  <a:lumMod val="75000"/>
                </a:schemeClr>
              </a:solidFill>
              <a:ea typeface="華康儷中黑" panose="020B0509000000000000" pitchFamily="49" charset="-120"/>
              <a:cs typeface="MHeiHK-Light"/>
            </a:endParaRPr>
          </a:p>
        </p:txBody>
      </p:sp>
      <p:sp>
        <p:nvSpPr>
          <p:cNvPr id="5" name="矩形 4"/>
          <p:cNvSpPr/>
          <p:nvPr/>
        </p:nvSpPr>
        <p:spPr>
          <a:xfrm>
            <a:off x="459959" y="123482"/>
            <a:ext cx="6751290" cy="1138773"/>
          </a:xfrm>
          <a:prstGeom prst="rect">
            <a:avLst/>
          </a:prstGeom>
        </p:spPr>
        <p:txBody>
          <a:bodyPr wrap="square">
            <a:spAutoFit/>
          </a:bodyPr>
          <a:lstStyle/>
          <a:p>
            <a:pPr defTabSz="457200" eaLnBrk="0" fontAlgn="base" hangingPunct="0">
              <a:spcBef>
                <a:spcPct val="0"/>
              </a:spcBef>
              <a:spcAft>
                <a:spcPct val="0"/>
              </a:spcAft>
            </a:pPr>
            <a:r>
              <a:rPr lang="zh-HK" altLang="en-US" sz="4000" b="1" dirty="0">
                <a:solidFill>
                  <a:srgbClr val="4BACC6">
                    <a:lumMod val="50000"/>
                  </a:srgbClr>
                </a:solidFill>
                <a:ea typeface="華康儷中黑" panose="020B0509000000000000" pitchFamily="49" charset="-120"/>
              </a:rPr>
              <a:t>良性前列腺脹大 </a:t>
            </a:r>
            <a:endParaRPr lang="en-US" altLang="zh-HK" sz="40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HK" sz="2800" b="1" dirty="0" smtClean="0">
                <a:solidFill>
                  <a:srgbClr val="4BACC6">
                    <a:lumMod val="50000"/>
                  </a:srgbClr>
                </a:solidFill>
                <a:ea typeface="華康儷中黑" panose="020B0509000000000000" pitchFamily="49" charset="-120"/>
              </a:rPr>
              <a:t>Benign </a:t>
            </a:r>
            <a:r>
              <a:rPr lang="en-US" altLang="zh-HK" sz="2800" b="1" dirty="0">
                <a:solidFill>
                  <a:srgbClr val="4BACC6">
                    <a:lumMod val="50000"/>
                  </a:srgbClr>
                </a:solidFill>
                <a:ea typeface="華康儷中黑" panose="020B0509000000000000" pitchFamily="49" charset="-120"/>
              </a:rPr>
              <a:t>Prostatic </a:t>
            </a:r>
            <a:r>
              <a:rPr lang="en-US" altLang="zh-HK" sz="2800" b="1" dirty="0" smtClean="0">
                <a:solidFill>
                  <a:srgbClr val="4BACC6">
                    <a:lumMod val="50000"/>
                  </a:srgbClr>
                </a:solidFill>
                <a:ea typeface="華康儷中黑" panose="020B0509000000000000" pitchFamily="49" charset="-120"/>
              </a:rPr>
              <a:t>Hyperplasia BPH</a:t>
            </a:r>
            <a:r>
              <a:rPr lang="en-US" altLang="zh-HK" sz="2800" b="1" dirty="0">
                <a:solidFill>
                  <a:srgbClr val="4BACC6">
                    <a:lumMod val="50000"/>
                  </a:srgbClr>
                </a:solidFill>
                <a:ea typeface="華康儷中黑" panose="020B0509000000000000" pitchFamily="49" charset="-120"/>
              </a:rPr>
              <a:t> </a:t>
            </a:r>
            <a:endParaRPr lang="zh-HK" altLang="en-US" sz="2800" b="1" dirty="0">
              <a:solidFill>
                <a:srgbClr val="4BACC6">
                  <a:lumMod val="50000"/>
                </a:srgbClr>
              </a:solidFill>
              <a:ea typeface="華康儷中黑" panose="020B0509000000000000" pitchFamily="49" charset="-120"/>
            </a:endParaRPr>
          </a:p>
        </p:txBody>
      </p:sp>
      <p:sp>
        <p:nvSpPr>
          <p:cNvPr id="4" name="Rectangle 3"/>
          <p:cNvSpPr/>
          <p:nvPr/>
        </p:nvSpPr>
        <p:spPr>
          <a:xfrm>
            <a:off x="899592" y="3420284"/>
            <a:ext cx="7344816" cy="1200329"/>
          </a:xfrm>
          <a:prstGeom prst="rect">
            <a:avLst/>
          </a:prstGeom>
        </p:spPr>
        <p:txBody>
          <a:bodyPr wrap="square">
            <a:spAutoFit/>
          </a:bodyPr>
          <a:lstStyle/>
          <a:p>
            <a:pPr marL="285750" indent="-285750" defTabSz="457200" eaLnBrk="0" fontAlgn="base" hangingPunct="0">
              <a:spcBef>
                <a:spcPct val="0"/>
              </a:spcBef>
              <a:spcAft>
                <a:spcPct val="0"/>
              </a:spcAft>
              <a:buClr>
                <a:srgbClr val="212D83"/>
              </a:buClr>
              <a:buSzPct val="80000"/>
              <a:buFont typeface="Arial" panose="020B0604020202020204" pitchFamily="34" charset="0"/>
              <a:buChar char="•"/>
            </a:pPr>
            <a:r>
              <a:rPr lang="en-US" altLang="zh-HK" sz="2400" dirty="0">
                <a:solidFill>
                  <a:srgbClr val="22228B"/>
                </a:solidFill>
                <a:ea typeface="華康儷中黑" panose="020B0509000000000000" pitchFamily="49" charset="-120"/>
              </a:rPr>
              <a:t>A very common degenerative disease</a:t>
            </a:r>
          </a:p>
          <a:p>
            <a:pPr marL="285750" indent="-285750" defTabSz="457200" eaLnBrk="0" fontAlgn="base" hangingPunct="0">
              <a:spcBef>
                <a:spcPct val="0"/>
              </a:spcBef>
              <a:spcAft>
                <a:spcPct val="0"/>
              </a:spcAft>
              <a:buClr>
                <a:srgbClr val="212D83"/>
              </a:buClr>
              <a:buSzPct val="80000"/>
              <a:buFont typeface="Arial" panose="020B0604020202020204" pitchFamily="34" charset="0"/>
              <a:buChar char="•"/>
            </a:pPr>
            <a:r>
              <a:rPr lang="en-US" altLang="zh-HK" sz="2400" dirty="0">
                <a:solidFill>
                  <a:srgbClr val="22228B"/>
                </a:solidFill>
                <a:ea typeface="華康儷中黑" panose="020B0509000000000000" pitchFamily="49" charset="-120"/>
              </a:rPr>
              <a:t>About half of all men over age 50 start to develop BPH</a:t>
            </a:r>
          </a:p>
          <a:p>
            <a:pPr marL="285750" indent="-285750" defTabSz="457200" eaLnBrk="0" fontAlgn="base" hangingPunct="0">
              <a:spcBef>
                <a:spcPct val="0"/>
              </a:spcBef>
              <a:spcAft>
                <a:spcPct val="0"/>
              </a:spcAft>
              <a:buClr>
                <a:srgbClr val="212D83"/>
              </a:buClr>
              <a:buSzPct val="80000"/>
              <a:buFont typeface="Arial" panose="020B0604020202020204" pitchFamily="34" charset="0"/>
              <a:buChar char="•"/>
            </a:pPr>
            <a:r>
              <a:rPr lang="en-US" altLang="zh-HK" sz="2400" dirty="0">
                <a:solidFill>
                  <a:srgbClr val="22228B"/>
                </a:solidFill>
                <a:ea typeface="華康儷中黑" panose="020B0509000000000000" pitchFamily="49" charset="-120"/>
              </a:rPr>
              <a:t>Almost 90% of men over age 80 get BPH</a:t>
            </a:r>
            <a:endParaRPr lang="zh-HK" altLang="en-US" sz="2400" dirty="0">
              <a:solidFill>
                <a:srgbClr val="22228B"/>
              </a:solidFill>
              <a:ea typeface="華康儷中黑" panose="020B0509000000000000" pitchFamily="49" charset="-120"/>
            </a:endParaRPr>
          </a:p>
        </p:txBody>
      </p:sp>
    </p:spTree>
    <p:extLst>
      <p:ext uri="{BB962C8B-B14F-4D97-AF65-F5344CB8AC3E}">
        <p14:creationId xmlns:p14="http://schemas.microsoft.com/office/powerpoint/2010/main" val="2734638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27584" y="1194277"/>
            <a:ext cx="3744416" cy="3564396"/>
          </a:xfrm>
        </p:spPr>
        <p:txBody>
          <a:bodyPr/>
          <a:lstStyle/>
          <a:p>
            <a:pPr marL="285750" indent="-285750" defTabSz="457200" eaLnBrk="0" fontAlgn="base" hangingPunct="0">
              <a:lnSpc>
                <a:spcPct val="100000"/>
              </a:lnSpc>
              <a:spcBef>
                <a:spcPct val="0"/>
              </a:spcBef>
              <a:spcAft>
                <a:spcPct val="0"/>
              </a:spcAft>
              <a:buClr>
                <a:srgbClr val="002060"/>
              </a:buClr>
              <a:buSzPct val="80000"/>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尿頻</a:t>
            </a:r>
          </a:p>
          <a:p>
            <a:pPr marL="285750" indent="-285750" defTabSz="457200" eaLnBrk="0" fontAlgn="base" hangingPunct="0">
              <a:lnSpc>
                <a:spcPct val="100000"/>
              </a:lnSpc>
              <a:spcBef>
                <a:spcPct val="0"/>
              </a:spcBef>
              <a:spcAft>
                <a:spcPct val="0"/>
              </a:spcAft>
              <a:buClr>
                <a:srgbClr val="002060"/>
              </a:buClr>
              <a:buSzPct val="80000"/>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開始排尿時會出現困難，要等一會才能排出小便</a:t>
            </a:r>
          </a:p>
          <a:p>
            <a:pPr marL="285750" indent="-285750" defTabSz="457200" eaLnBrk="0" fontAlgn="base" hangingPunct="0">
              <a:lnSpc>
                <a:spcPct val="100000"/>
              </a:lnSpc>
              <a:spcBef>
                <a:spcPct val="0"/>
              </a:spcBef>
              <a:spcAft>
                <a:spcPts val="500"/>
              </a:spcAft>
              <a:buClr>
                <a:srgbClr val="002060"/>
              </a:buClr>
              <a:buSzPct val="80000"/>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尿末滴</a:t>
            </a:r>
            <a:r>
              <a:rPr lang="zh-TW" altLang="en-US" sz="3000" dirty="0" smtClean="0">
                <a:solidFill>
                  <a:srgbClr val="22228B"/>
                </a:solidFill>
                <a:latin typeface="華康儷中黑" panose="020B0509000000000000" pitchFamily="49" charset="-120"/>
                <a:ea typeface="華康儷中黑" panose="020B0509000000000000" pitchFamily="49" charset="-120"/>
                <a:cs typeface="MHeiHK-Light"/>
              </a:rPr>
              <a:t>漏</a:t>
            </a:r>
            <a:endParaRPr lang="zh-TW" altLang="en-US" sz="3000" dirty="0">
              <a:solidFill>
                <a:schemeClr val="accent6">
                  <a:lumMod val="75000"/>
                </a:schemeClr>
              </a:solidFill>
              <a:ea typeface="華康儷中黑" panose="020B0509000000000000" pitchFamily="49" charset="-120"/>
              <a:cs typeface="MHeiHK-Light"/>
            </a:endParaRPr>
          </a:p>
          <a:p>
            <a:endParaRPr lang="zh-TW" altLang="en-US" sz="3000" dirty="0">
              <a:ea typeface="華康儷中黑" panose="020B0509000000000000" pitchFamily="49" charset="-120"/>
            </a:endParaRPr>
          </a:p>
          <a:p>
            <a:endParaRPr lang="zh-HK" altLang="en-US" sz="3000" dirty="0">
              <a:ea typeface="華康儷中黑" panose="020B0509000000000000" pitchFamily="49" charset="-120"/>
            </a:endParaRPr>
          </a:p>
        </p:txBody>
      </p:sp>
      <p:pic>
        <p:nvPicPr>
          <p:cNvPr id="6" name="圖片 5"/>
          <p:cNvPicPr>
            <a:picLocks noChangeAspect="1"/>
          </p:cNvPicPr>
          <p:nvPr/>
        </p:nvPicPr>
        <p:blipFill>
          <a:blip r:embed="rId2"/>
          <a:stretch>
            <a:fillRect/>
          </a:stretch>
        </p:blipFill>
        <p:spPr>
          <a:xfrm>
            <a:off x="-9546" y="3756484"/>
            <a:ext cx="1916832" cy="1387016"/>
          </a:xfrm>
          <a:prstGeom prst="rect">
            <a:avLst/>
          </a:prstGeom>
        </p:spPr>
      </p:pic>
      <p:sp>
        <p:nvSpPr>
          <p:cNvPr id="4" name="TextBox 3"/>
          <p:cNvSpPr txBox="1"/>
          <p:nvPr/>
        </p:nvSpPr>
        <p:spPr>
          <a:xfrm>
            <a:off x="467544" y="62181"/>
            <a:ext cx="6408712" cy="1200329"/>
          </a:xfrm>
          <a:prstGeom prst="rect">
            <a:avLst/>
          </a:prstGeom>
          <a:noFill/>
        </p:spPr>
        <p:txBody>
          <a:bodyPr wrap="square" rtlCol="0">
            <a:spAutoFit/>
          </a:bodyPr>
          <a:lstStyle/>
          <a:p>
            <a:pPr defTabSz="457200" eaLnBrk="0" fontAlgn="base" hangingPunct="0">
              <a:spcBef>
                <a:spcPct val="0"/>
              </a:spcBef>
              <a:spcAft>
                <a:spcPct val="0"/>
              </a:spcAft>
            </a:pPr>
            <a:r>
              <a:rPr lang="zh-HK" altLang="en-US" sz="4000" b="1" dirty="0">
                <a:solidFill>
                  <a:srgbClr val="4BACC6">
                    <a:lumMod val="50000"/>
                  </a:srgbClr>
                </a:solidFill>
                <a:ea typeface="華康儷中黑" panose="020B0509000000000000" pitchFamily="49" charset="-120"/>
              </a:rPr>
              <a:t>前列腺脹</a:t>
            </a:r>
            <a:r>
              <a:rPr lang="zh-HK" altLang="en-US" sz="4000" b="1" dirty="0" smtClean="0">
                <a:solidFill>
                  <a:srgbClr val="4BACC6">
                    <a:lumMod val="50000"/>
                  </a:srgbClr>
                </a:solidFill>
                <a:ea typeface="華康儷中黑" panose="020B0509000000000000" pitchFamily="49" charset="-120"/>
              </a:rPr>
              <a:t>大</a:t>
            </a:r>
            <a:r>
              <a:rPr lang="zh-TW" altLang="en-US" sz="4000" b="1" dirty="0" smtClean="0">
                <a:solidFill>
                  <a:srgbClr val="4BACC6">
                    <a:lumMod val="50000"/>
                  </a:srgbClr>
                </a:solidFill>
                <a:ea typeface="華康儷中黑" panose="020B0509000000000000" pitchFamily="49" charset="-120"/>
              </a:rPr>
              <a:t>病徵及病狀</a:t>
            </a:r>
            <a:endParaRPr lang="en-US" altLang="zh-TW" sz="40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TW" sz="3200" b="1" dirty="0" smtClean="0">
                <a:solidFill>
                  <a:srgbClr val="4BACC6">
                    <a:lumMod val="50000"/>
                  </a:srgbClr>
                </a:solidFill>
                <a:ea typeface="華康儷中黑" panose="020B0509000000000000" pitchFamily="49" charset="-120"/>
              </a:rPr>
              <a:t>BPH</a:t>
            </a:r>
            <a:r>
              <a:rPr lang="zh-TW" altLang="en-US" sz="3200" b="1" dirty="0" smtClean="0">
                <a:solidFill>
                  <a:srgbClr val="4BACC6">
                    <a:lumMod val="50000"/>
                  </a:srgbClr>
                </a:solidFill>
                <a:ea typeface="華康儷中黑" panose="020B0509000000000000" pitchFamily="49" charset="-120"/>
              </a:rPr>
              <a:t> </a:t>
            </a:r>
            <a:r>
              <a:rPr lang="en-US" altLang="zh-TW" sz="3200" b="1" dirty="0">
                <a:solidFill>
                  <a:srgbClr val="4BACC6">
                    <a:lumMod val="50000"/>
                  </a:srgbClr>
                </a:solidFill>
                <a:ea typeface="華康儷中黑" panose="020B0509000000000000" pitchFamily="49" charset="-120"/>
              </a:rPr>
              <a:t>S</a:t>
            </a:r>
            <a:r>
              <a:rPr lang="en-US" altLang="zh-TW" sz="3200" b="1" dirty="0" smtClean="0">
                <a:solidFill>
                  <a:srgbClr val="4BACC6">
                    <a:lumMod val="50000"/>
                  </a:srgbClr>
                </a:solidFill>
                <a:ea typeface="華康儷中黑" panose="020B0509000000000000" pitchFamily="49" charset="-120"/>
              </a:rPr>
              <a:t>igns and Symptoms </a:t>
            </a:r>
            <a:endParaRPr lang="en-US" sz="3200" dirty="0">
              <a:solidFill>
                <a:srgbClr val="4BACC6">
                  <a:lumMod val="50000"/>
                </a:srgbClr>
              </a:solidFill>
              <a:ea typeface="華康儷中黑" panose="020B0509000000000000" pitchFamily="49" charset="-120"/>
            </a:endParaRPr>
          </a:p>
        </p:txBody>
      </p:sp>
      <p:sp>
        <p:nvSpPr>
          <p:cNvPr id="2" name="Rectangle 1"/>
          <p:cNvSpPr/>
          <p:nvPr/>
        </p:nvSpPr>
        <p:spPr>
          <a:xfrm>
            <a:off x="5004048" y="1228390"/>
            <a:ext cx="3456384" cy="2870016"/>
          </a:xfrm>
          <a:prstGeom prst="rect">
            <a:avLst/>
          </a:prstGeom>
        </p:spPr>
        <p:txBody>
          <a:bodyPr wrap="square">
            <a:spAutoFit/>
          </a:bodyPr>
          <a:lstStyle/>
          <a:p>
            <a:pPr marL="285750" indent="-285750" defTabSz="457200" eaLnBrk="0" fontAlgn="base" hangingPunct="0">
              <a:spcBef>
                <a:spcPct val="0"/>
              </a:spcBef>
              <a:spcAft>
                <a:spcPts val="1000"/>
              </a:spcAft>
              <a:buClr>
                <a:srgbClr val="002060"/>
              </a:buClr>
              <a:buSzPct val="80000"/>
              <a:buFont typeface="Arial" panose="020B0604020202020204" pitchFamily="34" charset="0"/>
              <a:buChar char="•"/>
            </a:pPr>
            <a:r>
              <a:rPr lang="en-US" altLang="zh-HK" sz="2400" dirty="0">
                <a:solidFill>
                  <a:srgbClr val="22228B"/>
                </a:solidFill>
                <a:ea typeface="華康儷中黑" panose="020B0509000000000000" pitchFamily="49" charset="-120"/>
              </a:rPr>
              <a:t>Frequent urination </a:t>
            </a:r>
          </a:p>
          <a:p>
            <a:pPr marL="285750" indent="-285750" defTabSz="457200" eaLnBrk="0" fontAlgn="base" hangingPunct="0">
              <a:spcBef>
                <a:spcPct val="0"/>
              </a:spcBef>
              <a:spcAft>
                <a:spcPts val="500"/>
              </a:spcAft>
              <a:buClr>
                <a:srgbClr val="002060"/>
              </a:buClr>
              <a:buSzPct val="80000"/>
              <a:buFont typeface="Arial" panose="020B0604020202020204" pitchFamily="34" charset="0"/>
              <a:buChar char="•"/>
            </a:pPr>
            <a:r>
              <a:rPr lang="en-US" altLang="zh-HK" sz="2400" dirty="0">
                <a:solidFill>
                  <a:srgbClr val="22228B"/>
                </a:solidFill>
                <a:ea typeface="華康儷中黑" panose="020B0509000000000000" pitchFamily="49" charset="-120"/>
              </a:rPr>
              <a:t>Difficulty starting urination or delayed start while trying to urinate</a:t>
            </a:r>
          </a:p>
          <a:p>
            <a:pPr marL="285750" indent="-285750" defTabSz="457200" eaLnBrk="0" fontAlgn="base" hangingPunct="0">
              <a:spcBef>
                <a:spcPct val="0"/>
              </a:spcBef>
              <a:spcAft>
                <a:spcPct val="0"/>
              </a:spcAft>
              <a:buClr>
                <a:srgbClr val="002060"/>
              </a:buClr>
              <a:buSzPct val="80000"/>
              <a:buFont typeface="Arial" panose="020B0604020202020204" pitchFamily="34" charset="0"/>
              <a:buChar char="•"/>
            </a:pPr>
            <a:r>
              <a:rPr lang="en-US" altLang="zh-HK" sz="2400" dirty="0">
                <a:solidFill>
                  <a:srgbClr val="22228B"/>
                </a:solidFill>
                <a:ea typeface="華康儷中黑" panose="020B0509000000000000" pitchFamily="49" charset="-120"/>
              </a:rPr>
              <a:t>Dribbling at the end of urination</a:t>
            </a:r>
            <a:endParaRPr lang="en-US" altLang="zh-TW" sz="2400" dirty="0">
              <a:solidFill>
                <a:prstClr val="black"/>
              </a:solidFill>
              <a:ea typeface="華康儷中黑" panose="020B0509000000000000" pitchFamily="49" charset="-120"/>
            </a:endParaRPr>
          </a:p>
        </p:txBody>
      </p:sp>
    </p:spTree>
    <p:extLst>
      <p:ext uri="{BB962C8B-B14F-4D97-AF65-F5344CB8AC3E}">
        <p14:creationId xmlns:p14="http://schemas.microsoft.com/office/powerpoint/2010/main" val="3987304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3600" dirty="0">
                <a:latin typeface="Calibri" panose="020F0502020204030204" pitchFamily="34" charset="0"/>
                <a:ea typeface="華康儷中黑" panose="020B0509000000000000" pitchFamily="49" charset="-120"/>
              </a:rPr>
              <a:t>維他命及膳食補充品在香港的銷售數字</a:t>
            </a:r>
            <a:r>
              <a:rPr lang="en-US" sz="2800" dirty="0" smtClean="0">
                <a:latin typeface="Calibri" panose="020F0502020204030204" pitchFamily="34" charset="0"/>
                <a:ea typeface="華康儷中黑" panose="020B0509000000000000" pitchFamily="49" charset="-120"/>
              </a:rPr>
              <a:t/>
            </a:r>
            <a:br>
              <a:rPr lang="en-US" sz="2800" dirty="0" smtClean="0">
                <a:latin typeface="Calibri" panose="020F0502020204030204" pitchFamily="34" charset="0"/>
                <a:ea typeface="華康儷中黑" panose="020B0509000000000000" pitchFamily="49" charset="-120"/>
              </a:rPr>
            </a:br>
            <a:r>
              <a:rPr lang="en-US" sz="2800" dirty="0" smtClean="0">
                <a:latin typeface="Calibri" panose="020F0502020204030204" pitchFamily="34" charset="0"/>
                <a:ea typeface="華康儷中黑" panose="020B0509000000000000" pitchFamily="49" charset="-120"/>
              </a:rPr>
              <a:t>Sales of Vitamins Dietary Supplements in Hong Kong</a:t>
            </a:r>
            <a:endParaRPr lang="en-US" sz="2800" dirty="0">
              <a:latin typeface="Calibri" panose="020F0502020204030204" pitchFamily="34" charset="0"/>
              <a:ea typeface="華康儷中黑" panose="020B0509000000000000" pitchFamily="49" charset="-120"/>
            </a:endParaRPr>
          </a:p>
        </p:txBody>
      </p:sp>
      <p:grpSp>
        <p:nvGrpSpPr>
          <p:cNvPr id="4" name="Group 3"/>
          <p:cNvGrpSpPr/>
          <p:nvPr/>
        </p:nvGrpSpPr>
        <p:grpSpPr>
          <a:xfrm>
            <a:off x="660371" y="1276354"/>
            <a:ext cx="3606831" cy="1909465"/>
            <a:chOff x="611869" y="1327539"/>
            <a:chExt cx="3606831" cy="1909465"/>
          </a:xfrm>
        </p:grpSpPr>
        <p:grpSp>
          <p:nvGrpSpPr>
            <p:cNvPr id="5" name="Group 4"/>
            <p:cNvGrpSpPr/>
            <p:nvPr/>
          </p:nvGrpSpPr>
          <p:grpSpPr>
            <a:xfrm>
              <a:off x="611869" y="1327539"/>
              <a:ext cx="3606831" cy="1625263"/>
              <a:chOff x="5581650" y="1834981"/>
              <a:chExt cx="3606831" cy="1625263"/>
            </a:xfrm>
          </p:grpSpPr>
          <p:sp>
            <p:nvSpPr>
              <p:cNvPr id="7" name="TextBox 6"/>
              <p:cNvSpPr txBox="1"/>
              <p:nvPr/>
            </p:nvSpPr>
            <p:spPr>
              <a:xfrm>
                <a:off x="5581650" y="2444581"/>
                <a:ext cx="3606831" cy="1015663"/>
              </a:xfrm>
              <a:prstGeom prst="rect">
                <a:avLst/>
              </a:prstGeom>
              <a:noFill/>
            </p:spPr>
            <p:txBody>
              <a:bodyPr wrap="square" rtlCol="0">
                <a:spAutoFit/>
              </a:bodyPr>
              <a:lstStyle/>
              <a:p>
                <a:pPr algn="ctr"/>
                <a:r>
                  <a:rPr lang="en-US" sz="6000" b="1" dirty="0" smtClean="0">
                    <a:solidFill>
                      <a:schemeClr val="tx2">
                        <a:lumMod val="60000"/>
                        <a:lumOff val="40000"/>
                      </a:schemeClr>
                    </a:solidFill>
                    <a:cs typeface="Times New Roman"/>
                  </a:rPr>
                  <a:t>HK$4,917</a:t>
                </a:r>
                <a:endParaRPr lang="en-US" sz="6000" b="1" dirty="0">
                  <a:solidFill>
                    <a:schemeClr val="tx2">
                      <a:lumMod val="60000"/>
                      <a:lumOff val="40000"/>
                    </a:schemeClr>
                  </a:solidFill>
                </a:endParaRPr>
              </a:p>
            </p:txBody>
          </p:sp>
          <p:sp>
            <p:nvSpPr>
              <p:cNvPr id="8" name="TextBox 7"/>
              <p:cNvSpPr txBox="1"/>
              <p:nvPr/>
            </p:nvSpPr>
            <p:spPr>
              <a:xfrm>
                <a:off x="5730904" y="1834981"/>
                <a:ext cx="3305177" cy="861774"/>
              </a:xfrm>
              <a:prstGeom prst="rect">
                <a:avLst/>
              </a:prstGeom>
              <a:noFill/>
            </p:spPr>
            <p:txBody>
              <a:bodyPr wrap="square" rtlCol="0">
                <a:spAutoFit/>
              </a:bodyPr>
              <a:lstStyle/>
              <a:p>
                <a:pPr algn="ctr"/>
                <a:r>
                  <a:rPr lang="en-US" altLang="zh-TW" sz="3200" dirty="0" smtClean="0">
                    <a:solidFill>
                      <a:schemeClr val="tx2">
                        <a:lumMod val="60000"/>
                        <a:lumOff val="40000"/>
                      </a:schemeClr>
                    </a:solidFill>
                    <a:ea typeface="華康儷中黑" panose="020B0509000000000000" pitchFamily="49" charset="-120"/>
                  </a:rPr>
                  <a:t>2013</a:t>
                </a:r>
                <a:r>
                  <a:rPr lang="zh-TW" altLang="en-US" sz="3200" dirty="0" smtClean="0">
                    <a:solidFill>
                      <a:schemeClr val="tx2">
                        <a:lumMod val="60000"/>
                        <a:lumOff val="40000"/>
                      </a:schemeClr>
                    </a:solidFill>
                    <a:ea typeface="華康儷中黑" panose="020B0509000000000000" pitchFamily="49" charset="-120"/>
                  </a:rPr>
                  <a:t>銷</a:t>
                </a:r>
                <a:r>
                  <a:rPr lang="zh-TW" altLang="en-US" sz="3200" dirty="0">
                    <a:solidFill>
                      <a:schemeClr val="tx2">
                        <a:lumMod val="60000"/>
                        <a:lumOff val="40000"/>
                      </a:schemeClr>
                    </a:solidFill>
                    <a:ea typeface="華康儷中黑" panose="020B0509000000000000" pitchFamily="49" charset="-120"/>
                  </a:rPr>
                  <a:t>售數字</a:t>
                </a:r>
                <a:endParaRPr lang="en-US" sz="3200" dirty="0">
                  <a:solidFill>
                    <a:schemeClr val="tx2">
                      <a:lumMod val="60000"/>
                      <a:lumOff val="40000"/>
                    </a:schemeClr>
                  </a:solidFill>
                  <a:ea typeface="華康儷中黑" panose="020B0509000000000000" pitchFamily="49" charset="-120"/>
                </a:endParaRPr>
              </a:p>
              <a:p>
                <a:pPr algn="ctr"/>
                <a:r>
                  <a:rPr lang="en-US" dirty="0" smtClean="0">
                    <a:solidFill>
                      <a:schemeClr val="tx2">
                        <a:lumMod val="60000"/>
                        <a:lumOff val="40000"/>
                      </a:schemeClr>
                    </a:solidFill>
                    <a:ea typeface="華康儷中黑" panose="020B0509000000000000" pitchFamily="49" charset="-120"/>
                  </a:rPr>
                  <a:t>Retail Sales in 2013</a:t>
                </a:r>
                <a:endParaRPr lang="en-US" dirty="0">
                  <a:solidFill>
                    <a:schemeClr val="tx2">
                      <a:lumMod val="60000"/>
                      <a:lumOff val="40000"/>
                    </a:schemeClr>
                  </a:solidFill>
                  <a:ea typeface="華康儷中黑" panose="020B0509000000000000" pitchFamily="49" charset="-120"/>
                </a:endParaRPr>
              </a:p>
            </p:txBody>
          </p:sp>
        </p:grpSp>
        <p:sp>
          <p:nvSpPr>
            <p:cNvPr id="6" name="TextBox 5"/>
            <p:cNvSpPr txBox="1"/>
            <p:nvPr/>
          </p:nvSpPr>
          <p:spPr>
            <a:xfrm>
              <a:off x="847727" y="2775339"/>
              <a:ext cx="3116942" cy="461665"/>
            </a:xfrm>
            <a:prstGeom prst="rect">
              <a:avLst/>
            </a:prstGeom>
            <a:noFill/>
          </p:spPr>
          <p:txBody>
            <a:bodyPr wrap="square" rtlCol="0">
              <a:spAutoFit/>
            </a:bodyPr>
            <a:lstStyle/>
            <a:p>
              <a:pPr algn="ctr"/>
              <a:r>
                <a:rPr lang="zh-TW" altLang="en-US" sz="2400" dirty="0">
                  <a:solidFill>
                    <a:schemeClr val="tx2">
                      <a:lumMod val="60000"/>
                      <a:lumOff val="40000"/>
                    </a:schemeClr>
                  </a:solidFill>
                  <a:latin typeface="Calibri" panose="020F0502020204030204" pitchFamily="34" charset="0"/>
                  <a:ea typeface="華康儷中黑" panose="020B0509000000000000" pitchFamily="49" charset="-120"/>
                  <a:cs typeface="Arial"/>
                </a:rPr>
                <a:t>百萬</a:t>
              </a:r>
              <a:r>
                <a:rPr lang="en-US" altLang="zh-TW" sz="2400" dirty="0" smtClean="0">
                  <a:solidFill>
                    <a:schemeClr val="tx2">
                      <a:lumMod val="60000"/>
                      <a:lumOff val="40000"/>
                    </a:schemeClr>
                  </a:solidFill>
                  <a:latin typeface="Calibri" panose="020F0502020204030204" pitchFamily="34" charset="0"/>
                  <a:ea typeface="華康儷中黑" panose="020B0509000000000000" pitchFamily="49" charset="-120"/>
                  <a:cs typeface="Arial"/>
                </a:rPr>
                <a:t>million</a:t>
              </a:r>
              <a:endParaRPr lang="en-US" sz="2400" dirty="0" smtClean="0">
                <a:solidFill>
                  <a:schemeClr val="tx2">
                    <a:lumMod val="60000"/>
                    <a:lumOff val="40000"/>
                  </a:schemeClr>
                </a:solidFill>
                <a:latin typeface="Calibri" panose="020F0502020204030204" pitchFamily="34" charset="0"/>
                <a:ea typeface="華康儷中黑" panose="020B0509000000000000" pitchFamily="49" charset="-120"/>
                <a:cs typeface="Arial"/>
              </a:endParaRPr>
            </a:p>
          </p:txBody>
        </p:sp>
      </p:grpSp>
      <p:grpSp>
        <p:nvGrpSpPr>
          <p:cNvPr id="11" name="Group 10"/>
          <p:cNvGrpSpPr/>
          <p:nvPr/>
        </p:nvGrpSpPr>
        <p:grpSpPr>
          <a:xfrm>
            <a:off x="4775177" y="1352550"/>
            <a:ext cx="3606831" cy="1689150"/>
            <a:chOff x="5581650" y="1834981"/>
            <a:chExt cx="3606831" cy="1689150"/>
          </a:xfrm>
        </p:grpSpPr>
        <p:sp>
          <p:nvSpPr>
            <p:cNvPr id="13" name="TextBox 12"/>
            <p:cNvSpPr txBox="1"/>
            <p:nvPr/>
          </p:nvSpPr>
          <p:spPr>
            <a:xfrm>
              <a:off x="5581650" y="2508468"/>
              <a:ext cx="3606831" cy="1015663"/>
            </a:xfrm>
            <a:prstGeom prst="rect">
              <a:avLst/>
            </a:prstGeom>
            <a:noFill/>
          </p:spPr>
          <p:txBody>
            <a:bodyPr wrap="square" rtlCol="0">
              <a:spAutoFit/>
            </a:bodyPr>
            <a:lstStyle/>
            <a:p>
              <a:pPr algn="ctr"/>
              <a:r>
                <a:rPr lang="en-US" sz="6000" b="1" dirty="0" smtClean="0">
                  <a:solidFill>
                    <a:schemeClr val="tx2">
                      <a:lumMod val="60000"/>
                      <a:lumOff val="40000"/>
                    </a:schemeClr>
                  </a:solidFill>
                  <a:latin typeface="Calibri" panose="020F0502020204030204" pitchFamily="34" charset="0"/>
                  <a:cs typeface="Times New Roman"/>
                </a:rPr>
                <a:t>↑12.3%</a:t>
              </a:r>
              <a:endParaRPr lang="en-US" sz="6000" b="1" dirty="0">
                <a:solidFill>
                  <a:schemeClr val="tx2">
                    <a:lumMod val="60000"/>
                    <a:lumOff val="40000"/>
                  </a:schemeClr>
                </a:solidFill>
                <a:latin typeface="Calibri" panose="020F0502020204030204" pitchFamily="34" charset="0"/>
              </a:endParaRPr>
            </a:p>
          </p:txBody>
        </p:sp>
        <p:sp>
          <p:nvSpPr>
            <p:cNvPr id="14" name="TextBox 13"/>
            <p:cNvSpPr txBox="1"/>
            <p:nvPr/>
          </p:nvSpPr>
          <p:spPr>
            <a:xfrm>
              <a:off x="5730904" y="1834981"/>
              <a:ext cx="3305177" cy="861774"/>
            </a:xfrm>
            <a:prstGeom prst="rect">
              <a:avLst/>
            </a:prstGeom>
            <a:noFill/>
          </p:spPr>
          <p:txBody>
            <a:bodyPr wrap="square" rtlCol="0">
              <a:spAutoFit/>
            </a:bodyPr>
            <a:lstStyle/>
            <a:p>
              <a:pPr algn="ctr"/>
              <a:r>
                <a:rPr lang="zh-TW" altLang="en-US" sz="3200" dirty="0">
                  <a:solidFill>
                    <a:schemeClr val="tx2">
                      <a:lumMod val="60000"/>
                      <a:lumOff val="40000"/>
                    </a:schemeClr>
                  </a:solidFill>
                  <a:ea typeface="華康儷中黑" panose="020B0509000000000000" pitchFamily="49" charset="-120"/>
                </a:rPr>
                <a:t>複合年均增長率</a:t>
              </a:r>
              <a:r>
                <a:rPr lang="en-US" dirty="0" smtClean="0">
                  <a:solidFill>
                    <a:schemeClr val="tx2">
                      <a:lumMod val="60000"/>
                      <a:lumOff val="40000"/>
                    </a:schemeClr>
                  </a:solidFill>
                  <a:ea typeface="華康儷中黑" panose="020B0509000000000000" pitchFamily="49" charset="-120"/>
                </a:rPr>
                <a:t>Compound </a:t>
              </a:r>
              <a:r>
                <a:rPr lang="en-US" dirty="0">
                  <a:solidFill>
                    <a:schemeClr val="tx2">
                      <a:lumMod val="60000"/>
                      <a:lumOff val="40000"/>
                    </a:schemeClr>
                  </a:solidFill>
                  <a:ea typeface="華康儷中黑" panose="020B0509000000000000" pitchFamily="49" charset="-120"/>
                </a:rPr>
                <a:t>Annual Growth Rate</a:t>
              </a:r>
            </a:p>
          </p:txBody>
        </p:sp>
      </p:grpSp>
      <p:sp>
        <p:nvSpPr>
          <p:cNvPr id="17" name="TextBox 16"/>
          <p:cNvSpPr txBox="1"/>
          <p:nvPr/>
        </p:nvSpPr>
        <p:spPr>
          <a:xfrm>
            <a:off x="152400" y="4563130"/>
            <a:ext cx="2921031" cy="523220"/>
          </a:xfrm>
          <a:prstGeom prst="rect">
            <a:avLst/>
          </a:prstGeom>
          <a:noFill/>
        </p:spPr>
        <p:txBody>
          <a:bodyPr wrap="square" rtlCol="0">
            <a:spAutoFit/>
          </a:bodyPr>
          <a:lstStyle/>
          <a:p>
            <a:r>
              <a:rPr lang="en-US" sz="1400" dirty="0" smtClean="0"/>
              <a:t>Source: </a:t>
            </a:r>
          </a:p>
          <a:p>
            <a:r>
              <a:rPr lang="en-US" sz="1400" dirty="0" err="1" smtClean="0"/>
              <a:t>Euromonitor</a:t>
            </a:r>
            <a:r>
              <a:rPr lang="en-US" sz="1400" dirty="0" smtClean="0"/>
              <a:t> International</a:t>
            </a:r>
            <a:endParaRPr lang="en-US" sz="1400" dirty="0"/>
          </a:p>
        </p:txBody>
      </p:sp>
      <p:grpSp>
        <p:nvGrpSpPr>
          <p:cNvPr id="21" name="Group 20"/>
          <p:cNvGrpSpPr/>
          <p:nvPr/>
        </p:nvGrpSpPr>
        <p:grpSpPr>
          <a:xfrm>
            <a:off x="2743208" y="3039130"/>
            <a:ext cx="3606831" cy="2047220"/>
            <a:chOff x="611869" y="1327539"/>
            <a:chExt cx="3606831" cy="2047220"/>
          </a:xfrm>
        </p:grpSpPr>
        <p:grpSp>
          <p:nvGrpSpPr>
            <p:cNvPr id="22" name="Group 21"/>
            <p:cNvGrpSpPr/>
            <p:nvPr/>
          </p:nvGrpSpPr>
          <p:grpSpPr>
            <a:xfrm>
              <a:off x="611869" y="1327539"/>
              <a:ext cx="3606831" cy="1689150"/>
              <a:chOff x="5581650" y="1834981"/>
              <a:chExt cx="3606831" cy="1689150"/>
            </a:xfrm>
          </p:grpSpPr>
          <p:sp>
            <p:nvSpPr>
              <p:cNvPr id="24" name="TextBox 23"/>
              <p:cNvSpPr txBox="1"/>
              <p:nvPr/>
            </p:nvSpPr>
            <p:spPr>
              <a:xfrm>
                <a:off x="5581650" y="2508468"/>
                <a:ext cx="3606831" cy="1015663"/>
              </a:xfrm>
              <a:prstGeom prst="rect">
                <a:avLst/>
              </a:prstGeom>
              <a:noFill/>
            </p:spPr>
            <p:txBody>
              <a:bodyPr wrap="square" rtlCol="0">
                <a:spAutoFit/>
              </a:bodyPr>
              <a:lstStyle/>
              <a:p>
                <a:pPr algn="ctr"/>
                <a:r>
                  <a:rPr lang="en-US" sz="6000" b="1" dirty="0" smtClean="0">
                    <a:solidFill>
                      <a:schemeClr val="accent4">
                        <a:lumMod val="50000"/>
                      </a:schemeClr>
                    </a:solidFill>
                    <a:cs typeface="Times New Roman"/>
                  </a:rPr>
                  <a:t>HK$6,666</a:t>
                </a:r>
                <a:endParaRPr lang="en-US" sz="6000" b="1" dirty="0">
                  <a:solidFill>
                    <a:schemeClr val="accent4">
                      <a:lumMod val="50000"/>
                    </a:schemeClr>
                  </a:solidFill>
                </a:endParaRPr>
              </a:p>
            </p:txBody>
          </p:sp>
          <p:sp>
            <p:nvSpPr>
              <p:cNvPr id="25" name="TextBox 24"/>
              <p:cNvSpPr txBox="1"/>
              <p:nvPr/>
            </p:nvSpPr>
            <p:spPr>
              <a:xfrm>
                <a:off x="5730904" y="1834981"/>
                <a:ext cx="3305177" cy="861774"/>
              </a:xfrm>
              <a:prstGeom prst="rect">
                <a:avLst/>
              </a:prstGeom>
              <a:noFill/>
            </p:spPr>
            <p:txBody>
              <a:bodyPr wrap="square" rtlCol="0">
                <a:spAutoFit/>
              </a:bodyPr>
              <a:lstStyle/>
              <a:p>
                <a:pPr algn="ctr"/>
                <a:r>
                  <a:rPr lang="en-US" altLang="zh-TW" sz="3200" dirty="0" smtClean="0">
                    <a:solidFill>
                      <a:schemeClr val="accent4">
                        <a:lumMod val="50000"/>
                      </a:schemeClr>
                    </a:solidFill>
                    <a:ea typeface="華康儷中黑" panose="020B0509000000000000" pitchFamily="49" charset="-120"/>
                  </a:rPr>
                  <a:t>2018</a:t>
                </a:r>
                <a:r>
                  <a:rPr lang="zh-TW" altLang="en-US" sz="3200" dirty="0" smtClean="0">
                    <a:solidFill>
                      <a:schemeClr val="accent4">
                        <a:lumMod val="50000"/>
                      </a:schemeClr>
                    </a:solidFill>
                    <a:ea typeface="華康儷中黑" panose="020B0509000000000000" pitchFamily="49" charset="-120"/>
                  </a:rPr>
                  <a:t>銷</a:t>
                </a:r>
                <a:r>
                  <a:rPr lang="zh-TW" altLang="en-US" sz="3200" dirty="0">
                    <a:solidFill>
                      <a:schemeClr val="accent4">
                        <a:lumMod val="50000"/>
                      </a:schemeClr>
                    </a:solidFill>
                    <a:ea typeface="華康儷中黑" panose="020B0509000000000000" pitchFamily="49" charset="-120"/>
                  </a:rPr>
                  <a:t>售數字</a:t>
                </a:r>
                <a:endParaRPr lang="en-US" sz="3200" dirty="0">
                  <a:solidFill>
                    <a:schemeClr val="accent4">
                      <a:lumMod val="50000"/>
                    </a:schemeClr>
                  </a:solidFill>
                  <a:ea typeface="華康儷中黑" panose="020B0509000000000000" pitchFamily="49" charset="-120"/>
                </a:endParaRPr>
              </a:p>
              <a:p>
                <a:pPr algn="ctr"/>
                <a:r>
                  <a:rPr lang="en-US" dirty="0" smtClean="0">
                    <a:solidFill>
                      <a:schemeClr val="accent4">
                        <a:lumMod val="50000"/>
                      </a:schemeClr>
                    </a:solidFill>
                    <a:ea typeface="華康儷中黑" panose="020B0509000000000000" pitchFamily="49" charset="-120"/>
                  </a:rPr>
                  <a:t>Retail Sales in 2018</a:t>
                </a:r>
                <a:endParaRPr lang="en-US" dirty="0">
                  <a:solidFill>
                    <a:schemeClr val="accent4">
                      <a:lumMod val="50000"/>
                    </a:schemeClr>
                  </a:solidFill>
                  <a:ea typeface="華康儷中黑" panose="020B0509000000000000" pitchFamily="49" charset="-120"/>
                </a:endParaRPr>
              </a:p>
            </p:txBody>
          </p:sp>
        </p:grpSp>
        <p:sp>
          <p:nvSpPr>
            <p:cNvPr id="23" name="TextBox 22"/>
            <p:cNvSpPr txBox="1"/>
            <p:nvPr/>
          </p:nvSpPr>
          <p:spPr>
            <a:xfrm>
              <a:off x="847727" y="2851539"/>
              <a:ext cx="3116942" cy="523220"/>
            </a:xfrm>
            <a:prstGeom prst="rect">
              <a:avLst/>
            </a:prstGeom>
            <a:noFill/>
          </p:spPr>
          <p:txBody>
            <a:bodyPr wrap="square" rtlCol="0">
              <a:spAutoFit/>
            </a:bodyPr>
            <a:lstStyle/>
            <a:p>
              <a:pPr algn="ctr"/>
              <a:r>
                <a:rPr lang="zh-TW" altLang="en-US" sz="2800" dirty="0">
                  <a:solidFill>
                    <a:schemeClr val="accent4">
                      <a:lumMod val="50000"/>
                    </a:schemeClr>
                  </a:solidFill>
                  <a:latin typeface="Calibri" panose="020F0502020204030204" pitchFamily="34" charset="0"/>
                  <a:ea typeface="華康儷中黑" panose="020B0509000000000000" pitchFamily="49" charset="-120"/>
                  <a:cs typeface="Arial"/>
                </a:rPr>
                <a:t>百萬</a:t>
              </a:r>
              <a:r>
                <a:rPr lang="en-US" altLang="zh-TW" sz="2800" dirty="0" smtClean="0">
                  <a:solidFill>
                    <a:schemeClr val="accent4">
                      <a:lumMod val="50000"/>
                    </a:schemeClr>
                  </a:solidFill>
                  <a:latin typeface="Calibri" panose="020F0502020204030204" pitchFamily="34" charset="0"/>
                  <a:ea typeface="華康儷中黑" panose="020B0509000000000000" pitchFamily="49" charset="-120"/>
                  <a:cs typeface="Arial"/>
                </a:rPr>
                <a:t>million</a:t>
              </a:r>
              <a:endParaRPr lang="en-US" sz="2800" dirty="0" smtClean="0">
                <a:solidFill>
                  <a:schemeClr val="accent4">
                    <a:lumMod val="50000"/>
                  </a:schemeClr>
                </a:solidFill>
                <a:latin typeface="Calibri" panose="020F0502020204030204" pitchFamily="34" charset="0"/>
                <a:ea typeface="華康儷中黑" panose="020B0509000000000000" pitchFamily="49" charset="-120"/>
                <a:cs typeface="Arial"/>
              </a:endParaRPr>
            </a:p>
          </p:txBody>
        </p:sp>
      </p:grpSp>
    </p:spTree>
    <p:extLst>
      <p:ext uri="{BB962C8B-B14F-4D97-AF65-F5344CB8AC3E}">
        <p14:creationId xmlns:p14="http://schemas.microsoft.com/office/powerpoint/2010/main" val="213915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338711"/>
            <a:ext cx="4104456" cy="3393281"/>
          </a:xfrm>
        </p:spPr>
        <p:txBody>
          <a:bodyPr/>
          <a:lstStyle/>
          <a:p>
            <a:pPr marL="285750" indent="-285750" defTabSz="457200" eaLnBrk="0" fontAlgn="base" hangingPunct="0">
              <a:spcBef>
                <a:spcPct val="0"/>
              </a:spcBef>
              <a:spcAft>
                <a:spcPts val="0"/>
              </a:spcAft>
              <a:buClr>
                <a:srgbClr val="002060"/>
              </a:buClr>
              <a:buSzPct val="80000"/>
            </a:pPr>
            <a:r>
              <a:rPr lang="zh-TW" altLang="en-US" sz="2800" dirty="0">
                <a:solidFill>
                  <a:srgbClr val="22228B"/>
                </a:solidFill>
                <a:latin typeface="華康儷中黑" panose="020B0509000000000000" pitchFamily="49" charset="-120"/>
                <a:ea typeface="華康儷中黑" panose="020B0509000000000000" pitchFamily="49" charset="-120"/>
                <a:cs typeface="MHeiHK-Light"/>
              </a:rPr>
              <a:t>排尿後，感到尿意未盡，需要用力才能排出</a:t>
            </a:r>
            <a:endParaRPr lang="en-US" altLang="zh-TW" sz="2800" dirty="0">
              <a:solidFill>
                <a:srgbClr val="22228B"/>
              </a:solidFill>
              <a:latin typeface="華康儷中黑" panose="020B0509000000000000" pitchFamily="49" charset="-120"/>
              <a:ea typeface="華康儷中黑" panose="020B0509000000000000" pitchFamily="49" charset="-120"/>
              <a:cs typeface="MHeiHK-Light"/>
            </a:endParaRPr>
          </a:p>
          <a:p>
            <a:pPr marL="285750" indent="-285750" defTabSz="457200" eaLnBrk="0" fontAlgn="base" hangingPunct="0">
              <a:spcBef>
                <a:spcPct val="0"/>
              </a:spcBef>
              <a:spcAft>
                <a:spcPts val="0"/>
              </a:spcAft>
              <a:buClr>
                <a:srgbClr val="002060"/>
              </a:buClr>
              <a:buSzPct val="80000"/>
            </a:pPr>
            <a:r>
              <a:rPr lang="zh-HK" altLang="en-US" sz="2800" dirty="0">
                <a:solidFill>
                  <a:srgbClr val="22228B"/>
                </a:solidFill>
                <a:latin typeface="華康儷中黑" panose="020B0509000000000000" pitchFamily="49" charset="-120"/>
                <a:ea typeface="華康儷中黑" panose="020B0509000000000000" pitchFamily="49" charset="-120"/>
                <a:cs typeface="MHeiHK-Light"/>
              </a:rPr>
              <a:t>小便失禁</a:t>
            </a:r>
            <a:endParaRPr lang="zh-TW" altLang="en-US" sz="2800" dirty="0">
              <a:solidFill>
                <a:srgbClr val="22228B"/>
              </a:solidFill>
              <a:latin typeface="華康儷中黑" panose="020B0509000000000000" pitchFamily="49" charset="-120"/>
              <a:ea typeface="華康儷中黑" panose="020B0509000000000000" pitchFamily="49" charset="-120"/>
              <a:cs typeface="MHeiHK-Light"/>
            </a:endParaRPr>
          </a:p>
          <a:p>
            <a:pPr marL="285750" indent="-285750" defTabSz="457200" eaLnBrk="0" fontAlgn="base" hangingPunct="0">
              <a:spcBef>
                <a:spcPct val="0"/>
              </a:spcBef>
              <a:spcAft>
                <a:spcPts val="500"/>
              </a:spcAft>
              <a:buClr>
                <a:srgbClr val="002060"/>
              </a:buClr>
              <a:buSzPct val="80000"/>
            </a:pPr>
            <a:r>
              <a:rPr lang="zh-TW" altLang="en-US" sz="2800" dirty="0">
                <a:solidFill>
                  <a:srgbClr val="22228B"/>
                </a:solidFill>
                <a:latin typeface="華康儷中黑" panose="020B0509000000000000" pitchFamily="49" charset="-120"/>
                <a:ea typeface="華康儷中黑" panose="020B0509000000000000" pitchFamily="49" charset="-120"/>
                <a:cs typeface="MHeiHK-Light"/>
              </a:rPr>
              <a:t>尿中帶</a:t>
            </a:r>
            <a:r>
              <a:rPr lang="zh-TW" altLang="en-US" sz="2800" dirty="0" smtClean="0">
                <a:solidFill>
                  <a:srgbClr val="22228B"/>
                </a:solidFill>
                <a:latin typeface="華康儷中黑" panose="020B0509000000000000" pitchFamily="49" charset="-120"/>
                <a:ea typeface="華康儷中黑" panose="020B0509000000000000" pitchFamily="49" charset="-120"/>
                <a:cs typeface="MHeiHK-Light"/>
              </a:rPr>
              <a:t>血</a:t>
            </a:r>
            <a:endParaRPr lang="en-US" altLang="zh-TW" sz="1400" dirty="0" smtClean="0">
              <a:solidFill>
                <a:schemeClr val="accent6">
                  <a:lumMod val="75000"/>
                </a:schemeClr>
              </a:solidFill>
              <a:ea typeface="華康儷中黑" panose="020B0509000000000000" pitchFamily="49" charset="-120"/>
              <a:cs typeface="MHeiHK-Light"/>
            </a:endParaRPr>
          </a:p>
          <a:p>
            <a:endParaRPr lang="zh-HK" altLang="en-US" sz="3600" dirty="0">
              <a:ea typeface="華康儷中黑" panose="020B0509000000000000" pitchFamily="49" charset="-120"/>
            </a:endParaRPr>
          </a:p>
        </p:txBody>
      </p:sp>
      <p:pic>
        <p:nvPicPr>
          <p:cNvPr id="1026" name="Picture 2" descr="http://www.skh.org.tw/Mnews/172/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8080"/>
            <a:ext cx="3048000" cy="14554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137514"/>
            <a:ext cx="6408712" cy="1200329"/>
          </a:xfrm>
          <a:prstGeom prst="rect">
            <a:avLst/>
          </a:prstGeom>
          <a:noFill/>
        </p:spPr>
        <p:txBody>
          <a:bodyPr wrap="square" rtlCol="0">
            <a:spAutoFit/>
          </a:bodyPr>
          <a:lstStyle/>
          <a:p>
            <a:pPr defTabSz="457200" eaLnBrk="0" fontAlgn="base" hangingPunct="0">
              <a:spcBef>
                <a:spcPct val="0"/>
              </a:spcBef>
              <a:spcAft>
                <a:spcPct val="0"/>
              </a:spcAft>
            </a:pPr>
            <a:r>
              <a:rPr lang="zh-HK" altLang="en-US" sz="4000" b="1" dirty="0">
                <a:solidFill>
                  <a:srgbClr val="4BACC6">
                    <a:lumMod val="50000"/>
                  </a:srgbClr>
                </a:solidFill>
                <a:ea typeface="華康儷中黑" panose="020B0509000000000000" pitchFamily="49" charset="-120"/>
              </a:rPr>
              <a:t>前列腺脹</a:t>
            </a:r>
            <a:r>
              <a:rPr lang="zh-HK" altLang="en-US" sz="4000" b="1" dirty="0" smtClean="0">
                <a:solidFill>
                  <a:srgbClr val="4BACC6">
                    <a:lumMod val="50000"/>
                  </a:srgbClr>
                </a:solidFill>
                <a:ea typeface="華康儷中黑" panose="020B0509000000000000" pitchFamily="49" charset="-120"/>
              </a:rPr>
              <a:t>大</a:t>
            </a:r>
            <a:r>
              <a:rPr lang="zh-TW" altLang="en-US" sz="4000" b="1" dirty="0" smtClean="0">
                <a:solidFill>
                  <a:srgbClr val="4BACC6">
                    <a:lumMod val="50000"/>
                  </a:srgbClr>
                </a:solidFill>
                <a:ea typeface="華康儷中黑" panose="020B0509000000000000" pitchFamily="49" charset="-120"/>
              </a:rPr>
              <a:t>病徵及病狀</a:t>
            </a:r>
            <a:endParaRPr lang="en-US" altLang="zh-TW" sz="40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TW" sz="3200" b="1" dirty="0" smtClean="0">
                <a:solidFill>
                  <a:srgbClr val="4BACC6">
                    <a:lumMod val="50000"/>
                  </a:srgbClr>
                </a:solidFill>
                <a:ea typeface="華康儷中黑" panose="020B0509000000000000" pitchFamily="49" charset="-120"/>
              </a:rPr>
              <a:t>BPH</a:t>
            </a:r>
            <a:r>
              <a:rPr lang="zh-TW" altLang="en-US" sz="3200" b="1" dirty="0" smtClean="0">
                <a:solidFill>
                  <a:srgbClr val="4BACC6">
                    <a:lumMod val="50000"/>
                  </a:srgbClr>
                </a:solidFill>
                <a:ea typeface="華康儷中黑" panose="020B0509000000000000" pitchFamily="49" charset="-120"/>
              </a:rPr>
              <a:t> </a:t>
            </a:r>
            <a:r>
              <a:rPr lang="en-US" altLang="zh-TW" sz="3200" b="1" dirty="0">
                <a:solidFill>
                  <a:srgbClr val="4BACC6">
                    <a:lumMod val="50000"/>
                  </a:srgbClr>
                </a:solidFill>
                <a:ea typeface="華康儷中黑" panose="020B0509000000000000" pitchFamily="49" charset="-120"/>
              </a:rPr>
              <a:t>S</a:t>
            </a:r>
            <a:r>
              <a:rPr lang="en-US" altLang="zh-TW" sz="3200" b="1" dirty="0" smtClean="0">
                <a:solidFill>
                  <a:srgbClr val="4BACC6">
                    <a:lumMod val="50000"/>
                  </a:srgbClr>
                </a:solidFill>
                <a:ea typeface="華康儷中黑" panose="020B0509000000000000" pitchFamily="49" charset="-120"/>
              </a:rPr>
              <a:t>igns and Symptoms </a:t>
            </a:r>
            <a:endParaRPr lang="en-US" sz="3200" dirty="0">
              <a:solidFill>
                <a:srgbClr val="4BACC6">
                  <a:lumMod val="50000"/>
                </a:srgbClr>
              </a:solidFill>
              <a:ea typeface="華康儷中黑" panose="020B0509000000000000" pitchFamily="49" charset="-120"/>
            </a:endParaRPr>
          </a:p>
        </p:txBody>
      </p:sp>
      <p:sp>
        <p:nvSpPr>
          <p:cNvPr id="7" name="內容版面配置區 2"/>
          <p:cNvSpPr txBox="1">
            <a:spLocks/>
          </p:cNvSpPr>
          <p:nvPr/>
        </p:nvSpPr>
        <p:spPr>
          <a:xfrm>
            <a:off x="4819260" y="1338711"/>
            <a:ext cx="4114007" cy="339328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defTabSz="457200" eaLnBrk="0" fontAlgn="base" hangingPunct="0">
              <a:spcBef>
                <a:spcPct val="0"/>
              </a:spcBef>
              <a:spcAft>
                <a:spcPct val="0"/>
              </a:spcAft>
              <a:buClr>
                <a:srgbClr val="002060"/>
              </a:buClr>
              <a:buSzPct val="80000"/>
            </a:pPr>
            <a:r>
              <a:rPr lang="en-US" altLang="zh-HK" sz="2400" dirty="0" smtClean="0">
                <a:solidFill>
                  <a:srgbClr val="22228B"/>
                </a:solidFill>
                <a:ea typeface="華康儷中黑" panose="020B0509000000000000" pitchFamily="49" charset="-120"/>
              </a:rPr>
              <a:t>Feeling that the bladder is not completely emptied after urinating. Straining to urinate</a:t>
            </a:r>
          </a:p>
          <a:p>
            <a:pPr marL="285750" indent="-285750" defTabSz="457200" eaLnBrk="0" fontAlgn="base" hangingPunct="0">
              <a:spcBef>
                <a:spcPct val="0"/>
              </a:spcBef>
              <a:spcAft>
                <a:spcPct val="0"/>
              </a:spcAft>
              <a:buClr>
                <a:srgbClr val="002060"/>
              </a:buClr>
              <a:buSzPct val="80000"/>
            </a:pPr>
            <a:r>
              <a:rPr lang="en-US" altLang="zh-HK" sz="2400" dirty="0" smtClean="0">
                <a:solidFill>
                  <a:srgbClr val="22228B"/>
                </a:solidFill>
                <a:ea typeface="華康儷中黑" panose="020B0509000000000000" pitchFamily="49" charset="-120"/>
              </a:rPr>
              <a:t>Urge incontinence</a:t>
            </a:r>
          </a:p>
          <a:p>
            <a:pPr marL="285750" indent="-285750" defTabSz="457200" eaLnBrk="0" fontAlgn="base" hangingPunct="0">
              <a:spcBef>
                <a:spcPct val="0"/>
              </a:spcBef>
              <a:spcAft>
                <a:spcPct val="0"/>
              </a:spcAft>
              <a:buClr>
                <a:srgbClr val="002060"/>
              </a:buClr>
              <a:buSzPct val="80000"/>
            </a:pPr>
            <a:r>
              <a:rPr lang="en-US" altLang="zh-HK" sz="2400" dirty="0" smtClean="0">
                <a:solidFill>
                  <a:srgbClr val="22228B"/>
                </a:solidFill>
                <a:ea typeface="華康儷中黑" panose="020B0509000000000000" pitchFamily="49" charset="-120"/>
              </a:rPr>
              <a:t>Blood in the urine</a:t>
            </a:r>
            <a:endParaRPr lang="en-US" altLang="zh-TW" sz="2400" dirty="0" smtClean="0">
              <a:solidFill>
                <a:srgbClr val="22228B"/>
              </a:solidFill>
              <a:ea typeface="華康儷中黑" panose="020B0509000000000000" pitchFamily="49" charset="-120"/>
            </a:endParaRPr>
          </a:p>
          <a:p>
            <a:endParaRPr lang="zh-HK" altLang="en-US" sz="3600" dirty="0">
              <a:solidFill>
                <a:prstClr val="black"/>
              </a:solidFill>
              <a:ea typeface="華康儷中黑" panose="020B0509000000000000" pitchFamily="49" charset="-120"/>
            </a:endParaRPr>
          </a:p>
        </p:txBody>
      </p:sp>
    </p:spTree>
    <p:extLst>
      <p:ext uri="{BB962C8B-B14F-4D97-AF65-F5344CB8AC3E}">
        <p14:creationId xmlns:p14="http://schemas.microsoft.com/office/powerpoint/2010/main" val="3635346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
          <p:cNvSpPr>
            <a:spLocks noChangeArrowheads="1"/>
          </p:cNvSpPr>
          <p:nvPr/>
        </p:nvSpPr>
        <p:spPr bwMode="auto">
          <a:xfrm>
            <a:off x="323528" y="129473"/>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en-US" sz="4000" b="1" dirty="0">
                <a:solidFill>
                  <a:srgbClr val="4BACC6">
                    <a:lumMod val="50000"/>
                  </a:srgbClr>
                </a:solidFill>
                <a:ea typeface="華康儷中黑" panose="020B0509000000000000" pitchFamily="49" charset="-120"/>
              </a:rPr>
              <a:t>什麼是前列</a:t>
            </a:r>
            <a:r>
              <a:rPr lang="zh-TW" altLang="en-US" sz="4000" b="1" dirty="0" smtClean="0">
                <a:solidFill>
                  <a:srgbClr val="4BACC6">
                    <a:lumMod val="50000"/>
                  </a:srgbClr>
                </a:solidFill>
                <a:ea typeface="華康儷中黑" panose="020B0509000000000000" pitchFamily="49" charset="-120"/>
              </a:rPr>
              <a:t>腺癌？</a:t>
            </a:r>
            <a:endParaRPr lang="en-US" altLang="zh-HK" sz="4000" b="1" dirty="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HK" sz="3200" b="1" dirty="0">
                <a:solidFill>
                  <a:srgbClr val="4BACC6">
                    <a:lumMod val="50000"/>
                  </a:srgbClr>
                </a:solidFill>
                <a:ea typeface="華康儷中黑" panose="020B0509000000000000" pitchFamily="49" charset="-120"/>
              </a:rPr>
              <a:t>What is </a:t>
            </a:r>
            <a:r>
              <a:rPr lang="en-US" altLang="zh-HK" sz="3200" b="1" dirty="0" smtClean="0">
                <a:solidFill>
                  <a:srgbClr val="4BACC6">
                    <a:lumMod val="50000"/>
                  </a:srgbClr>
                </a:solidFill>
                <a:ea typeface="華康儷中黑" panose="020B0509000000000000" pitchFamily="49" charset="-120"/>
              </a:rPr>
              <a:t>Prostate Cancer?</a:t>
            </a:r>
            <a:endParaRPr lang="en-US" altLang="zh-HK" sz="3200" b="1" dirty="0">
              <a:solidFill>
                <a:srgbClr val="4BACC6">
                  <a:lumMod val="50000"/>
                </a:srgbClr>
              </a:solidFill>
              <a:ea typeface="華康儷中黑" panose="020B0509000000000000" pitchFamily="49" charset="-120"/>
            </a:endParaRPr>
          </a:p>
        </p:txBody>
      </p:sp>
      <p:sp>
        <p:nvSpPr>
          <p:cNvPr id="3" name="內容版面配置區 2"/>
          <p:cNvSpPr>
            <a:spLocks noGrp="1"/>
          </p:cNvSpPr>
          <p:nvPr>
            <p:ph idx="1"/>
          </p:nvPr>
        </p:nvSpPr>
        <p:spPr>
          <a:xfrm>
            <a:off x="431032" y="1370361"/>
            <a:ext cx="8712968" cy="3393281"/>
          </a:xfrm>
        </p:spPr>
        <p:txBody>
          <a:bodyPr/>
          <a:lstStyle/>
          <a:p>
            <a:pPr marL="285750" indent="-285750" defTabSz="457200" eaLnBrk="0" fontAlgn="base" hangingPunct="0">
              <a:lnSpc>
                <a:spcPct val="100000"/>
              </a:lnSpc>
              <a:spcBef>
                <a:spcPct val="0"/>
              </a:spcBef>
              <a:spcAft>
                <a:spcPts val="0"/>
              </a:spcAft>
              <a:buClr>
                <a:srgbClr val="002060"/>
              </a:buClr>
              <a:buSzPct val="80000"/>
            </a:pPr>
            <a:r>
              <a:rPr lang="zh-TW" altLang="en-US" sz="2800" dirty="0">
                <a:solidFill>
                  <a:srgbClr val="22228B"/>
                </a:solidFill>
                <a:latin typeface="華康儷中黑" panose="020B0509000000000000" pitchFamily="49" charset="-120"/>
                <a:ea typeface="華康儷中黑" panose="020B0509000000000000" pitchFamily="49" charset="-120"/>
                <a:cs typeface="MHeiHK-Light"/>
              </a:rPr>
              <a:t>在前列腺開始的惡性腫瘤</a:t>
            </a:r>
          </a:p>
          <a:p>
            <a:pPr marL="285750" indent="-285750" defTabSz="457200" eaLnBrk="0" fontAlgn="base" hangingPunct="0">
              <a:lnSpc>
                <a:spcPct val="100000"/>
              </a:lnSpc>
              <a:spcBef>
                <a:spcPct val="0"/>
              </a:spcBef>
              <a:spcAft>
                <a:spcPts val="500"/>
              </a:spcAft>
              <a:buClr>
                <a:srgbClr val="002060"/>
              </a:buClr>
              <a:buSzPct val="80000"/>
            </a:pPr>
            <a:r>
              <a:rPr lang="zh-TW" altLang="en-US" sz="2800" dirty="0">
                <a:solidFill>
                  <a:srgbClr val="22228B"/>
                </a:solidFill>
                <a:latin typeface="華康儷中黑" panose="020B0509000000000000" pitchFamily="49" charset="-120"/>
                <a:ea typeface="華康儷中黑" panose="020B0509000000000000" pitchFamily="49" charset="-120"/>
                <a:cs typeface="MHeiHK-Light"/>
              </a:rPr>
              <a:t>有些前列腺癌生長非常緩慢，可能多年不會引起問</a:t>
            </a:r>
            <a:r>
              <a:rPr lang="zh-TW" altLang="en-US" sz="2800" dirty="0" smtClean="0">
                <a:solidFill>
                  <a:srgbClr val="22228B"/>
                </a:solidFill>
                <a:latin typeface="華康儷中黑" panose="020B0509000000000000" pitchFamily="49" charset="-120"/>
                <a:ea typeface="華康儷中黑" panose="020B0509000000000000" pitchFamily="49" charset="-120"/>
                <a:cs typeface="MHeiHK-Light"/>
              </a:rPr>
              <a:t>題</a:t>
            </a:r>
            <a:endParaRPr lang="en-US" altLang="zh-HK" sz="2800" dirty="0">
              <a:solidFill>
                <a:srgbClr val="7030A0"/>
              </a:solidFill>
              <a:ea typeface="華康儷中黑" panose="020B0509000000000000" pitchFamily="49" charset="-120"/>
              <a:cs typeface="MHeiHK-Light"/>
            </a:endParaRPr>
          </a:p>
          <a:p>
            <a:pPr marL="0" indent="0">
              <a:lnSpc>
                <a:spcPct val="90000"/>
              </a:lnSpc>
              <a:buClr>
                <a:schemeClr val="accent6">
                  <a:lumMod val="75000"/>
                </a:schemeClr>
              </a:buClr>
              <a:buSzPct val="80000"/>
            </a:pPr>
            <a:endParaRPr lang="en-US" altLang="zh-HK" sz="2800" dirty="0">
              <a:solidFill>
                <a:schemeClr val="accent6">
                  <a:lumMod val="75000"/>
                </a:schemeClr>
              </a:solidFill>
              <a:ea typeface="華康儷中黑" panose="020B0509000000000000" pitchFamily="49" charset="-120"/>
            </a:endParaRPr>
          </a:p>
        </p:txBody>
      </p:sp>
      <p:pic>
        <p:nvPicPr>
          <p:cNvPr id="3074" name="Picture 2" descr="http://www.cancerresearchuk.org/prod_consump/groups/cr_common/@cah/@gen/documents/image/crukmig_1000img-121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91831"/>
            <a:ext cx="2731076" cy="18516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2310598"/>
            <a:ext cx="6408712" cy="1006429"/>
          </a:xfrm>
          <a:prstGeom prst="rect">
            <a:avLst/>
          </a:prstGeom>
        </p:spPr>
        <p:txBody>
          <a:bodyPr wrap="square">
            <a:spAutoFit/>
          </a:bodyPr>
          <a:lstStyle/>
          <a:p>
            <a:pPr marL="285750" indent="-285750" defTabSz="457200" eaLnBrk="0" fontAlgn="base" hangingPunct="0">
              <a:lnSpc>
                <a:spcPct val="90000"/>
              </a:lnSpc>
              <a:spcBef>
                <a:spcPct val="0"/>
              </a:spcBef>
              <a:buClr>
                <a:srgbClr val="002060"/>
              </a:buClr>
              <a:buSzPct val="80000"/>
              <a:buFont typeface="Arial" panose="020B0604020202020204" pitchFamily="34" charset="0"/>
              <a:buChar char="•"/>
            </a:pPr>
            <a:r>
              <a:rPr lang="en-US" altLang="zh-HK" sz="2200" dirty="0">
                <a:solidFill>
                  <a:srgbClr val="22228B"/>
                </a:solidFill>
                <a:ea typeface="華康儷中黑" panose="020B0509000000000000" pitchFamily="49" charset="-120"/>
              </a:rPr>
              <a:t>A malignant tumor that begins in the prostate gland </a:t>
            </a:r>
          </a:p>
          <a:p>
            <a:pPr marL="285750" indent="-285750" defTabSz="457200" eaLnBrk="0" fontAlgn="base" hangingPunct="0">
              <a:lnSpc>
                <a:spcPct val="90000"/>
              </a:lnSpc>
              <a:buClr>
                <a:srgbClr val="002060"/>
              </a:buClr>
              <a:buSzPct val="80000"/>
              <a:buFont typeface="Arial" panose="020B0604020202020204" pitchFamily="34" charset="0"/>
              <a:buChar char="•"/>
            </a:pPr>
            <a:r>
              <a:rPr lang="en-US" altLang="zh-HK" sz="2200" dirty="0">
                <a:solidFill>
                  <a:srgbClr val="22228B"/>
                </a:solidFill>
                <a:ea typeface="華康儷中黑" panose="020B0509000000000000" pitchFamily="49" charset="-120"/>
              </a:rPr>
              <a:t>Some prostate cancers grow very slowly and may not cause problems for years</a:t>
            </a:r>
          </a:p>
        </p:txBody>
      </p:sp>
    </p:spTree>
    <p:extLst>
      <p:ext uri="{BB962C8B-B14F-4D97-AF65-F5344CB8AC3E}">
        <p14:creationId xmlns:p14="http://schemas.microsoft.com/office/powerpoint/2010/main" val="1598835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在二零一三年，因前列腺癌而住院病人出院及死亡的數字為4,822人次，佔所有因癌症而住院的總人次為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7828" y="699543"/>
            <a:ext cx="7308304" cy="339328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899592" y="4681839"/>
            <a:ext cx="6984776" cy="461665"/>
          </a:xfrm>
          <a:prstGeom prst="rect">
            <a:avLst/>
          </a:prstGeom>
        </p:spPr>
        <p:txBody>
          <a:bodyPr wrap="square">
            <a:spAutoFit/>
          </a:bodyPr>
          <a:lstStyle/>
          <a:p>
            <a:pPr defTabSz="457200" eaLnBrk="0" fontAlgn="base" hangingPunct="0">
              <a:spcBef>
                <a:spcPct val="0"/>
              </a:spcBef>
              <a:spcAft>
                <a:spcPct val="0"/>
              </a:spcAft>
            </a:pPr>
            <a:r>
              <a:rPr lang="zh-TW" altLang="en-US" sz="800" i="1" dirty="0" smtClean="0">
                <a:solidFill>
                  <a:prstClr val="black">
                    <a:lumMod val="65000"/>
                    <a:lumOff val="35000"/>
                  </a:prstClr>
                </a:solidFill>
                <a:ea typeface="華康儷中黑" panose="020B0509000000000000" pitchFamily="49" charset="-120"/>
              </a:rPr>
              <a:t>資料來源</a:t>
            </a:r>
            <a:r>
              <a:rPr lang="en-US" altLang="zh-TW" sz="800" i="1" dirty="0" smtClean="0">
                <a:solidFill>
                  <a:prstClr val="black">
                    <a:lumMod val="65000"/>
                    <a:lumOff val="35000"/>
                  </a:prstClr>
                </a:solidFill>
                <a:ea typeface="華康儷中黑" panose="020B0509000000000000" pitchFamily="49" charset="-120"/>
              </a:rPr>
              <a:t>:</a:t>
            </a:r>
            <a:r>
              <a:rPr lang="zh-TW" altLang="en-US" sz="800" i="1" dirty="0" smtClean="0">
                <a:solidFill>
                  <a:prstClr val="black">
                    <a:lumMod val="65000"/>
                    <a:lumOff val="35000"/>
                  </a:prstClr>
                </a:solidFill>
                <a:ea typeface="華康儷中黑" panose="020B0509000000000000" pitchFamily="49" charset="-120"/>
              </a:rPr>
              <a:t> 衛生署</a:t>
            </a:r>
            <a:endParaRPr lang="en-US" altLang="zh-TW" sz="800" i="1" dirty="0">
              <a:solidFill>
                <a:prstClr val="black">
                  <a:lumMod val="65000"/>
                  <a:lumOff val="35000"/>
                </a:prstClr>
              </a:solidFill>
              <a:ea typeface="華康儷中黑" panose="020B0509000000000000" pitchFamily="49" charset="-120"/>
            </a:endParaRPr>
          </a:p>
          <a:p>
            <a:pPr defTabSz="457200" eaLnBrk="0" fontAlgn="base" hangingPunct="0">
              <a:spcBef>
                <a:spcPct val="0"/>
              </a:spcBef>
              <a:spcAft>
                <a:spcPct val="0"/>
              </a:spcAft>
            </a:pPr>
            <a:r>
              <a:rPr lang="en-US" altLang="zh-TW" sz="800" i="1" dirty="0" smtClean="0">
                <a:solidFill>
                  <a:prstClr val="black">
                    <a:lumMod val="65000"/>
                    <a:lumOff val="35000"/>
                  </a:prstClr>
                </a:solidFill>
                <a:ea typeface="華康儷中黑" panose="020B0509000000000000" pitchFamily="49" charset="-120"/>
              </a:rPr>
              <a:t>Reference: The Department of Health</a:t>
            </a:r>
            <a:endParaRPr lang="en-US" altLang="zh-HK" sz="800" i="1" dirty="0" smtClean="0">
              <a:solidFill>
                <a:prstClr val="black">
                  <a:lumMod val="65000"/>
                  <a:lumOff val="35000"/>
                </a:prstClr>
              </a:solidFill>
              <a:ea typeface="華康儷中黑" panose="020B0509000000000000" pitchFamily="49" charset="-120"/>
            </a:endParaRPr>
          </a:p>
          <a:p>
            <a:pPr defTabSz="457200" eaLnBrk="0" fontAlgn="base" hangingPunct="0">
              <a:spcBef>
                <a:spcPct val="0"/>
              </a:spcBef>
              <a:spcAft>
                <a:spcPct val="0"/>
              </a:spcAft>
            </a:pPr>
            <a:r>
              <a:rPr lang="en-US" altLang="zh-HK" sz="800" i="1" dirty="0" smtClean="0">
                <a:solidFill>
                  <a:prstClr val="black">
                    <a:lumMod val="65000"/>
                    <a:lumOff val="35000"/>
                  </a:prstClr>
                </a:solidFill>
                <a:ea typeface="華康儷中黑" panose="020B0509000000000000" pitchFamily="49" charset="-120"/>
              </a:rPr>
              <a:t>http</a:t>
            </a:r>
            <a:r>
              <a:rPr lang="en-US" altLang="zh-HK" sz="800" i="1" dirty="0">
                <a:solidFill>
                  <a:prstClr val="black">
                    <a:lumMod val="65000"/>
                    <a:lumOff val="35000"/>
                  </a:prstClr>
                </a:solidFill>
                <a:ea typeface="華康儷中黑" panose="020B0509000000000000" pitchFamily="49" charset="-120"/>
              </a:rPr>
              <a:t>://www.healthyhk.gov.hk/phisweb/zh/healthy_facts/disease_burden/major_causes_death/cancers/prostate_cancer/</a:t>
            </a:r>
            <a:endParaRPr lang="zh-HK" altLang="en-US" sz="800" i="1" dirty="0">
              <a:solidFill>
                <a:prstClr val="black">
                  <a:lumMod val="65000"/>
                  <a:lumOff val="35000"/>
                </a:prstClr>
              </a:solidFill>
              <a:ea typeface="華康儷中黑" panose="020B0509000000000000" pitchFamily="49" charset="-120"/>
            </a:endParaRPr>
          </a:p>
        </p:txBody>
      </p:sp>
    </p:spTree>
    <p:extLst>
      <p:ext uri="{BB962C8B-B14F-4D97-AF65-F5344CB8AC3E}">
        <p14:creationId xmlns:p14="http://schemas.microsoft.com/office/powerpoint/2010/main" val="245912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二零一三年，因前列腺癌而死亡的人數為372，佔所有因癌症而死亡的人數為2.7%，男性的死亡率按每十萬男性人口計算為1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627534"/>
            <a:ext cx="7308304" cy="356439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259632" y="4715456"/>
            <a:ext cx="6984776" cy="461665"/>
          </a:xfrm>
          <a:prstGeom prst="rect">
            <a:avLst/>
          </a:prstGeom>
        </p:spPr>
        <p:txBody>
          <a:bodyPr wrap="square">
            <a:spAutoFit/>
          </a:bodyPr>
          <a:lstStyle/>
          <a:p>
            <a:pPr defTabSz="457200" eaLnBrk="0" fontAlgn="base" hangingPunct="0">
              <a:spcBef>
                <a:spcPct val="0"/>
              </a:spcBef>
              <a:spcAft>
                <a:spcPct val="0"/>
              </a:spcAft>
            </a:pPr>
            <a:r>
              <a:rPr lang="zh-TW" altLang="en-US" sz="800" i="1" dirty="0">
                <a:solidFill>
                  <a:prstClr val="black">
                    <a:lumMod val="65000"/>
                    <a:lumOff val="35000"/>
                  </a:prstClr>
                </a:solidFill>
                <a:ea typeface="華康儷中黑" panose="020B0509000000000000" pitchFamily="49" charset="-120"/>
              </a:rPr>
              <a:t>資料來源</a:t>
            </a:r>
            <a:r>
              <a:rPr lang="en-US" altLang="zh-TW" sz="800" i="1" dirty="0">
                <a:solidFill>
                  <a:prstClr val="black">
                    <a:lumMod val="65000"/>
                    <a:lumOff val="35000"/>
                  </a:prstClr>
                </a:solidFill>
                <a:ea typeface="華康儷中黑" panose="020B0509000000000000" pitchFamily="49" charset="-120"/>
              </a:rPr>
              <a:t>:</a:t>
            </a:r>
            <a:r>
              <a:rPr lang="zh-TW" altLang="en-US" sz="800" i="1" dirty="0">
                <a:solidFill>
                  <a:prstClr val="black">
                    <a:lumMod val="65000"/>
                    <a:lumOff val="35000"/>
                  </a:prstClr>
                </a:solidFill>
                <a:ea typeface="華康儷中黑" panose="020B0509000000000000" pitchFamily="49" charset="-120"/>
              </a:rPr>
              <a:t> 衛生署</a:t>
            </a:r>
            <a:endParaRPr lang="en-US" altLang="zh-TW" sz="800" i="1" dirty="0">
              <a:solidFill>
                <a:prstClr val="black">
                  <a:lumMod val="65000"/>
                  <a:lumOff val="35000"/>
                </a:prstClr>
              </a:solidFill>
              <a:ea typeface="華康儷中黑" panose="020B0509000000000000" pitchFamily="49" charset="-120"/>
            </a:endParaRPr>
          </a:p>
          <a:p>
            <a:pPr defTabSz="457200" eaLnBrk="0" fontAlgn="base" hangingPunct="0">
              <a:spcBef>
                <a:spcPct val="0"/>
              </a:spcBef>
              <a:spcAft>
                <a:spcPct val="0"/>
              </a:spcAft>
            </a:pPr>
            <a:r>
              <a:rPr lang="en-US" altLang="zh-TW" sz="800" i="1" dirty="0">
                <a:solidFill>
                  <a:prstClr val="black">
                    <a:lumMod val="65000"/>
                    <a:lumOff val="35000"/>
                  </a:prstClr>
                </a:solidFill>
                <a:ea typeface="華康儷中黑" panose="020B0509000000000000" pitchFamily="49" charset="-120"/>
              </a:rPr>
              <a:t>Reference: The Department of </a:t>
            </a:r>
            <a:r>
              <a:rPr lang="en-US" altLang="zh-TW" sz="800" i="1" dirty="0" smtClean="0">
                <a:solidFill>
                  <a:prstClr val="black">
                    <a:lumMod val="65000"/>
                    <a:lumOff val="35000"/>
                  </a:prstClr>
                </a:solidFill>
                <a:ea typeface="華康儷中黑" panose="020B0509000000000000" pitchFamily="49" charset="-120"/>
              </a:rPr>
              <a:t>Health</a:t>
            </a:r>
            <a:endParaRPr lang="en-US" altLang="zh-HK" sz="800" dirty="0" smtClean="0">
              <a:solidFill>
                <a:srgbClr val="22228B"/>
              </a:solidFill>
              <a:ea typeface="華康儷中黑" panose="020B0509000000000000" pitchFamily="49" charset="-120"/>
            </a:endParaRPr>
          </a:p>
          <a:p>
            <a:pPr defTabSz="457200" eaLnBrk="0" fontAlgn="base" hangingPunct="0">
              <a:spcBef>
                <a:spcPct val="0"/>
              </a:spcBef>
              <a:spcAft>
                <a:spcPct val="0"/>
              </a:spcAft>
            </a:pPr>
            <a:r>
              <a:rPr lang="en-US" altLang="zh-HK" sz="800" dirty="0" smtClean="0">
                <a:solidFill>
                  <a:prstClr val="black">
                    <a:lumMod val="65000"/>
                    <a:lumOff val="35000"/>
                  </a:prstClr>
                </a:solidFill>
                <a:ea typeface="華康儷中黑" panose="020B0509000000000000" pitchFamily="49" charset="-120"/>
              </a:rPr>
              <a:t>http</a:t>
            </a:r>
            <a:r>
              <a:rPr lang="en-US" altLang="zh-HK" sz="800" dirty="0">
                <a:solidFill>
                  <a:prstClr val="black">
                    <a:lumMod val="65000"/>
                    <a:lumOff val="35000"/>
                  </a:prstClr>
                </a:solidFill>
                <a:ea typeface="華康儷中黑" panose="020B0509000000000000" pitchFamily="49" charset="-120"/>
              </a:rPr>
              <a:t>://www.healthyhk.gov.hk/phisweb/zh/healthy_facts/disease_burden/major_causes_death/cancers/prostate_cancer/</a:t>
            </a:r>
            <a:endParaRPr lang="zh-HK" altLang="en-US" sz="800" dirty="0">
              <a:solidFill>
                <a:prstClr val="black">
                  <a:lumMod val="65000"/>
                  <a:lumOff val="35000"/>
                </a:prstClr>
              </a:solidFill>
              <a:ea typeface="華康儷中黑" panose="020B0509000000000000" pitchFamily="49" charset="-120"/>
            </a:endParaRPr>
          </a:p>
        </p:txBody>
      </p:sp>
    </p:spTree>
    <p:extLst>
      <p:ext uri="{BB962C8B-B14F-4D97-AF65-F5344CB8AC3E}">
        <p14:creationId xmlns:p14="http://schemas.microsoft.com/office/powerpoint/2010/main" val="448816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27583" y="1347615"/>
            <a:ext cx="7704857" cy="3591428"/>
          </a:xfrm>
        </p:spPr>
        <p:txBody>
          <a:bodyPr/>
          <a:lstStyle/>
          <a:p>
            <a:pPr marL="285750" indent="-285750" defTabSz="457200" eaLnBrk="0" fontAlgn="base" hangingPunct="0">
              <a:spcBef>
                <a:spcPct val="0"/>
              </a:spcBef>
              <a:spcAft>
                <a:spcPts val="0"/>
              </a:spcAft>
              <a:buClr>
                <a:srgbClr val="002060"/>
              </a:buClr>
              <a:buSzPct val="80000"/>
            </a:pPr>
            <a:r>
              <a:rPr lang="zh-TW" altLang="en-US" sz="3000" dirty="0">
                <a:solidFill>
                  <a:srgbClr val="22228B"/>
                </a:solidFill>
                <a:ea typeface="華康儷中黑" panose="020B0509000000000000" pitchFamily="49" charset="-120"/>
                <a:cs typeface="MHeiHK-Light"/>
              </a:rPr>
              <a:t>前列腺癌是二零一三年香港男性的第五位致命癌症</a:t>
            </a:r>
            <a:endParaRPr lang="en-US" altLang="zh-TW" sz="3000" dirty="0">
              <a:solidFill>
                <a:srgbClr val="22228B"/>
              </a:solidFill>
              <a:ea typeface="華康儷中黑" panose="020B0509000000000000" pitchFamily="49" charset="-120"/>
              <a:cs typeface="MHeiHK-Light"/>
            </a:endParaRPr>
          </a:p>
          <a:p>
            <a:pPr marL="285750" indent="-285750" defTabSz="457200" eaLnBrk="0" fontAlgn="base" hangingPunct="0">
              <a:spcBef>
                <a:spcPct val="0"/>
              </a:spcBef>
              <a:spcAft>
                <a:spcPts val="500"/>
              </a:spcAft>
              <a:buClr>
                <a:srgbClr val="002060"/>
              </a:buClr>
              <a:buSzPct val="80000"/>
            </a:pPr>
            <a:r>
              <a:rPr lang="zh-TW" altLang="en-US" sz="3000" dirty="0">
                <a:solidFill>
                  <a:srgbClr val="22228B"/>
                </a:solidFill>
                <a:ea typeface="華康儷中黑" panose="020B0509000000000000" pitchFamily="49" charset="-120"/>
                <a:cs typeface="MHeiHK-Light"/>
              </a:rPr>
              <a:t>在二零一三年，因前列腺癌而死亡的人數為</a:t>
            </a:r>
            <a:r>
              <a:rPr lang="en-US" altLang="zh-TW" sz="3000" dirty="0">
                <a:solidFill>
                  <a:srgbClr val="22228B"/>
                </a:solidFill>
                <a:ea typeface="華康儷中黑" panose="020B0509000000000000" pitchFamily="49" charset="-120"/>
                <a:cs typeface="MHeiHK-Light"/>
              </a:rPr>
              <a:t>372</a:t>
            </a:r>
            <a:r>
              <a:rPr lang="zh-TW" altLang="en-US" sz="3000" dirty="0">
                <a:solidFill>
                  <a:srgbClr val="22228B"/>
                </a:solidFill>
                <a:ea typeface="華康儷中黑" panose="020B0509000000000000" pitchFamily="49" charset="-120"/>
                <a:cs typeface="MHeiHK-Light"/>
              </a:rPr>
              <a:t>，佔所有因癌症而死亡的人數為 </a:t>
            </a:r>
            <a:r>
              <a:rPr lang="en-US" altLang="zh-TW" sz="3000" dirty="0">
                <a:solidFill>
                  <a:srgbClr val="22228B"/>
                </a:solidFill>
                <a:ea typeface="華康儷中黑" panose="020B0509000000000000" pitchFamily="49" charset="-120"/>
                <a:cs typeface="MHeiHK-Light"/>
              </a:rPr>
              <a:t>2.7</a:t>
            </a:r>
            <a:r>
              <a:rPr lang="en-US" altLang="zh-TW" sz="3000" dirty="0" smtClean="0">
                <a:solidFill>
                  <a:srgbClr val="22228B"/>
                </a:solidFill>
                <a:ea typeface="華康儷中黑" panose="020B0509000000000000" pitchFamily="49" charset="-120"/>
                <a:cs typeface="MHeiHK-Light"/>
              </a:rPr>
              <a:t>%</a:t>
            </a:r>
            <a:endParaRPr lang="en-US" altLang="zh-HK" sz="3000" dirty="0" smtClean="0">
              <a:solidFill>
                <a:schemeClr val="accent6">
                  <a:lumMod val="75000"/>
                </a:schemeClr>
              </a:solidFill>
              <a:ea typeface="華康儷中黑" panose="020B0509000000000000" pitchFamily="49" charset="-120"/>
            </a:endParaRPr>
          </a:p>
        </p:txBody>
      </p:sp>
      <p:sp>
        <p:nvSpPr>
          <p:cNvPr id="4" name="矩形 2"/>
          <p:cNvSpPr>
            <a:spLocks noChangeArrowheads="1"/>
          </p:cNvSpPr>
          <p:nvPr/>
        </p:nvSpPr>
        <p:spPr bwMode="auto">
          <a:xfrm>
            <a:off x="467544" y="123479"/>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en-US" sz="4000" b="1" dirty="0">
                <a:solidFill>
                  <a:srgbClr val="4BACC6">
                    <a:lumMod val="50000"/>
                  </a:srgbClr>
                </a:solidFill>
                <a:ea typeface="華康儷中黑" panose="020B0509000000000000" pitchFamily="49" charset="-120"/>
                <a:cs typeface="儷黑 Pro"/>
              </a:rPr>
              <a:t>前列腺</a:t>
            </a:r>
            <a:r>
              <a:rPr lang="zh-TW" altLang="en-US" sz="4000" b="1" dirty="0" smtClean="0">
                <a:solidFill>
                  <a:srgbClr val="4BACC6">
                    <a:lumMod val="50000"/>
                  </a:srgbClr>
                </a:solidFill>
                <a:ea typeface="華康儷中黑" panose="020B0509000000000000" pitchFamily="49" charset="-120"/>
                <a:cs typeface="儷黑 Pro"/>
              </a:rPr>
              <a:t>癌死亡率：</a:t>
            </a:r>
            <a:endParaRPr lang="en-US" altLang="en-US" sz="4000" b="1" dirty="0">
              <a:solidFill>
                <a:srgbClr val="4BACC6">
                  <a:lumMod val="50000"/>
                </a:srgbClr>
              </a:solidFill>
              <a:ea typeface="華康儷中黑" panose="020B0509000000000000" pitchFamily="49" charset="-120"/>
              <a:cs typeface="儷黑 Pro"/>
            </a:endParaRPr>
          </a:p>
          <a:p>
            <a:pPr defTabSz="457200" eaLnBrk="0" fontAlgn="base" hangingPunct="0">
              <a:spcBef>
                <a:spcPct val="0"/>
              </a:spcBef>
              <a:spcAft>
                <a:spcPct val="0"/>
              </a:spcAft>
            </a:pPr>
            <a:r>
              <a:rPr lang="en-US" altLang="en-US" sz="3200" b="1" dirty="0">
                <a:solidFill>
                  <a:srgbClr val="4BACC6">
                    <a:lumMod val="50000"/>
                  </a:srgbClr>
                </a:solidFill>
                <a:ea typeface="華康儷中黑" panose="020B0509000000000000" pitchFamily="49" charset="-120"/>
              </a:rPr>
              <a:t>Prostate </a:t>
            </a:r>
            <a:r>
              <a:rPr lang="en-US" altLang="en-US" sz="3200" b="1" dirty="0" smtClean="0">
                <a:solidFill>
                  <a:srgbClr val="4BACC6">
                    <a:lumMod val="50000"/>
                  </a:srgbClr>
                </a:solidFill>
                <a:ea typeface="華康儷中黑" panose="020B0509000000000000" pitchFamily="49" charset="-120"/>
              </a:rPr>
              <a:t>Cancer </a:t>
            </a:r>
            <a:r>
              <a:rPr lang="en-US" altLang="en-US" sz="3200" b="1" dirty="0">
                <a:solidFill>
                  <a:srgbClr val="4BACC6">
                    <a:lumMod val="50000"/>
                  </a:srgbClr>
                </a:solidFill>
                <a:ea typeface="華康儷中黑" panose="020B0509000000000000" pitchFamily="49" charset="-120"/>
              </a:rPr>
              <a:t>M</a:t>
            </a:r>
            <a:r>
              <a:rPr lang="en-US" altLang="en-US" sz="3200" b="1" dirty="0" smtClean="0">
                <a:solidFill>
                  <a:srgbClr val="4BACC6">
                    <a:lumMod val="50000"/>
                  </a:srgbClr>
                </a:solidFill>
                <a:ea typeface="華康儷中黑" panose="020B0509000000000000" pitchFamily="49" charset="-120"/>
              </a:rPr>
              <a:t>ortality </a:t>
            </a:r>
            <a:r>
              <a:rPr lang="en-US" altLang="en-US" sz="3200" b="1" dirty="0">
                <a:solidFill>
                  <a:srgbClr val="4BACC6">
                    <a:lumMod val="50000"/>
                  </a:srgbClr>
                </a:solidFill>
                <a:ea typeface="華康儷中黑" panose="020B0509000000000000" pitchFamily="49" charset="-120"/>
              </a:rPr>
              <a:t>R</a:t>
            </a:r>
            <a:r>
              <a:rPr lang="en-US" altLang="en-US" sz="3200" b="1" dirty="0" smtClean="0">
                <a:solidFill>
                  <a:srgbClr val="4BACC6">
                    <a:lumMod val="50000"/>
                  </a:srgbClr>
                </a:solidFill>
                <a:ea typeface="華康儷中黑" panose="020B0509000000000000" pitchFamily="49" charset="-120"/>
              </a:rPr>
              <a:t>ate:</a:t>
            </a:r>
            <a:endParaRPr lang="zh-HK" altLang="en-US" sz="3200" b="1" dirty="0">
              <a:solidFill>
                <a:srgbClr val="4BACC6">
                  <a:lumMod val="50000"/>
                </a:srgbClr>
              </a:solidFill>
              <a:ea typeface="華康儷中黑" panose="020B0509000000000000" pitchFamily="49" charset="-120"/>
            </a:endParaRPr>
          </a:p>
        </p:txBody>
      </p:sp>
      <p:sp>
        <p:nvSpPr>
          <p:cNvPr id="2" name="Rectangle 1"/>
          <p:cNvSpPr/>
          <p:nvPr/>
        </p:nvSpPr>
        <p:spPr>
          <a:xfrm>
            <a:off x="820652" y="3435850"/>
            <a:ext cx="7488832" cy="1089529"/>
          </a:xfrm>
          <a:prstGeom prst="rect">
            <a:avLst/>
          </a:prstGeom>
        </p:spPr>
        <p:txBody>
          <a:bodyPr wrap="square">
            <a:spAutoFit/>
          </a:bodyPr>
          <a:lstStyle/>
          <a:p>
            <a:pPr marL="285750" indent="-285750" defTabSz="457200" eaLnBrk="0" fontAlgn="base" hangingPunct="0">
              <a:lnSpc>
                <a:spcPct val="90000"/>
              </a:lnSpc>
              <a:spcAft>
                <a:spcPct val="0"/>
              </a:spcAft>
              <a:buClr>
                <a:srgbClr val="002060"/>
              </a:buClr>
              <a:buSzPct val="80000"/>
              <a:buFont typeface="Arial" panose="020B0604020202020204" pitchFamily="34" charset="0"/>
              <a:buChar char="•"/>
            </a:pPr>
            <a:r>
              <a:rPr lang="en-US" altLang="zh-HK" sz="2400" dirty="0">
                <a:solidFill>
                  <a:srgbClr val="22228B"/>
                </a:solidFill>
                <a:ea typeface="華康儷中黑" panose="020B0509000000000000" pitchFamily="49" charset="-120"/>
              </a:rPr>
              <a:t>Fifth leading cause of cancer death in male in 2013 </a:t>
            </a:r>
          </a:p>
          <a:p>
            <a:pPr marL="285750" indent="-285750" defTabSz="457200" eaLnBrk="0" fontAlgn="base" hangingPunct="0">
              <a:lnSpc>
                <a:spcPct val="90000"/>
              </a:lnSpc>
              <a:spcAft>
                <a:spcPct val="0"/>
              </a:spcAft>
              <a:buClr>
                <a:srgbClr val="002060"/>
              </a:buClr>
              <a:buSzPct val="80000"/>
              <a:buFont typeface="Arial" panose="020B0604020202020204" pitchFamily="34" charset="0"/>
              <a:buChar char="•"/>
            </a:pPr>
            <a:r>
              <a:rPr lang="en-US" altLang="zh-HK" sz="2400" dirty="0">
                <a:solidFill>
                  <a:srgbClr val="22228B"/>
                </a:solidFill>
                <a:ea typeface="華康儷中黑" panose="020B0509000000000000" pitchFamily="49" charset="-120"/>
              </a:rPr>
              <a:t>In 2013, 372 persons died from prostate cancer, accounting for 2.7% of all cancer deaths</a:t>
            </a:r>
            <a:endParaRPr lang="zh-HK" altLang="en-US" sz="2400" dirty="0">
              <a:solidFill>
                <a:srgbClr val="22228B"/>
              </a:solidFill>
              <a:ea typeface="華康儷中黑" panose="020B0509000000000000" pitchFamily="49" charset="-120"/>
            </a:endParaRPr>
          </a:p>
        </p:txBody>
      </p:sp>
    </p:spTree>
    <p:extLst>
      <p:ext uri="{BB962C8B-B14F-4D97-AF65-F5344CB8AC3E}">
        <p14:creationId xmlns:p14="http://schemas.microsoft.com/office/powerpoint/2010/main" val="1761222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
          <p:cNvSpPr>
            <a:spLocks noChangeArrowheads="1"/>
          </p:cNvSpPr>
          <p:nvPr/>
        </p:nvSpPr>
        <p:spPr bwMode="auto">
          <a:xfrm>
            <a:off x="467544" y="0"/>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en-US" sz="4000" b="1" dirty="0">
                <a:solidFill>
                  <a:srgbClr val="4BACC6">
                    <a:lumMod val="50000"/>
                  </a:srgbClr>
                </a:solidFill>
                <a:ea typeface="華康儷中黑" panose="020B0509000000000000" pitchFamily="49" charset="-120"/>
                <a:cs typeface="儷黑 Pro"/>
              </a:rPr>
              <a:t>前列腺癌的風險因素：</a:t>
            </a:r>
            <a:endParaRPr lang="en-US" altLang="en-US" sz="4000" b="1" dirty="0">
              <a:solidFill>
                <a:srgbClr val="4BACC6">
                  <a:lumMod val="50000"/>
                </a:srgbClr>
              </a:solidFill>
              <a:ea typeface="華康儷中黑" panose="020B0509000000000000" pitchFamily="49" charset="-120"/>
              <a:cs typeface="儷黑 Pro"/>
            </a:endParaRPr>
          </a:p>
          <a:p>
            <a:pPr defTabSz="457200" eaLnBrk="0" fontAlgn="base" hangingPunct="0">
              <a:spcBef>
                <a:spcPct val="0"/>
              </a:spcBef>
              <a:spcAft>
                <a:spcPct val="0"/>
              </a:spcAft>
            </a:pPr>
            <a:r>
              <a:rPr lang="en-US" altLang="en-US" sz="3200" b="1" dirty="0">
                <a:solidFill>
                  <a:srgbClr val="4BACC6">
                    <a:lumMod val="50000"/>
                  </a:srgbClr>
                </a:solidFill>
                <a:ea typeface="華康儷中黑" panose="020B0509000000000000" pitchFamily="49" charset="-120"/>
              </a:rPr>
              <a:t>Prostate </a:t>
            </a:r>
            <a:r>
              <a:rPr lang="en-US" altLang="en-US" sz="3200" b="1" dirty="0" smtClean="0">
                <a:solidFill>
                  <a:srgbClr val="4BACC6">
                    <a:lumMod val="50000"/>
                  </a:srgbClr>
                </a:solidFill>
                <a:ea typeface="華康儷中黑" panose="020B0509000000000000" pitchFamily="49" charset="-120"/>
              </a:rPr>
              <a:t>Cancer </a:t>
            </a:r>
            <a:r>
              <a:rPr lang="en-US" altLang="en-US" sz="3200" b="1" dirty="0">
                <a:solidFill>
                  <a:srgbClr val="4BACC6">
                    <a:lumMod val="50000"/>
                  </a:srgbClr>
                </a:solidFill>
                <a:ea typeface="華康儷中黑" panose="020B0509000000000000" pitchFamily="49" charset="-120"/>
              </a:rPr>
              <a:t>R</a:t>
            </a:r>
            <a:r>
              <a:rPr lang="en-US" altLang="en-US" sz="3200" b="1" dirty="0" smtClean="0">
                <a:solidFill>
                  <a:srgbClr val="4BACC6">
                    <a:lumMod val="50000"/>
                  </a:srgbClr>
                </a:solidFill>
                <a:ea typeface="華康儷中黑" panose="020B0509000000000000" pitchFamily="49" charset="-120"/>
              </a:rPr>
              <a:t>isk </a:t>
            </a:r>
            <a:r>
              <a:rPr lang="en-US" altLang="en-US" sz="3200" b="1" dirty="0">
                <a:solidFill>
                  <a:srgbClr val="4BACC6">
                    <a:lumMod val="50000"/>
                  </a:srgbClr>
                </a:solidFill>
                <a:ea typeface="華康儷中黑" panose="020B0509000000000000" pitchFamily="49" charset="-120"/>
              </a:rPr>
              <a:t>F</a:t>
            </a:r>
            <a:r>
              <a:rPr lang="en-US" altLang="en-US" sz="3200" b="1" dirty="0" smtClean="0">
                <a:solidFill>
                  <a:srgbClr val="4BACC6">
                    <a:lumMod val="50000"/>
                  </a:srgbClr>
                </a:solidFill>
                <a:ea typeface="華康儷中黑" panose="020B0509000000000000" pitchFamily="49" charset="-120"/>
              </a:rPr>
              <a:t>actors</a:t>
            </a:r>
            <a:r>
              <a:rPr lang="en-US" altLang="en-US" sz="3200" b="1" dirty="0">
                <a:solidFill>
                  <a:srgbClr val="4BACC6">
                    <a:lumMod val="50000"/>
                  </a:srgbClr>
                </a:solidFill>
                <a:ea typeface="華康儷中黑" panose="020B0509000000000000" pitchFamily="49" charset="-120"/>
              </a:rPr>
              <a:t>:</a:t>
            </a:r>
            <a:endParaRPr lang="zh-HK" altLang="en-US" sz="3200" b="1" dirty="0">
              <a:solidFill>
                <a:srgbClr val="4BACC6">
                  <a:lumMod val="50000"/>
                </a:srgbClr>
              </a:solidFill>
              <a:ea typeface="華康儷中黑" panose="020B0509000000000000" pitchFamily="49" charset="-120"/>
            </a:endParaRPr>
          </a:p>
        </p:txBody>
      </p:sp>
      <p:sp>
        <p:nvSpPr>
          <p:cNvPr id="3" name="內容版面配置區 2"/>
          <p:cNvSpPr>
            <a:spLocks noGrp="1"/>
          </p:cNvSpPr>
          <p:nvPr>
            <p:ph idx="1"/>
          </p:nvPr>
        </p:nvSpPr>
        <p:spPr>
          <a:xfrm>
            <a:off x="755576" y="1200329"/>
            <a:ext cx="3600400" cy="3288306"/>
          </a:xfrm>
        </p:spPr>
        <p:txBody>
          <a:bodyPr/>
          <a:lstStyle/>
          <a:p>
            <a:pPr marL="324000">
              <a:lnSpc>
                <a:spcPct val="100000"/>
              </a:lnSpc>
              <a:spcBef>
                <a:spcPts val="0"/>
              </a:spcBef>
              <a:spcAft>
                <a:spcPts val="0"/>
              </a:spcAft>
              <a:buClr>
                <a:srgbClr val="002060"/>
              </a:buClr>
              <a:buFont typeface="Arial" panose="020B0604020202020204" pitchFamily="34" charset="0"/>
              <a:buChar char="•"/>
            </a:pPr>
            <a:r>
              <a:rPr lang="zh-TW" altLang="en-US" sz="3000" dirty="0">
                <a:solidFill>
                  <a:srgbClr val="22228B"/>
                </a:solidFill>
                <a:ea typeface="華康儷中黑" panose="020B0509000000000000" pitchFamily="49" charset="-120"/>
                <a:cs typeface="MHeiHK-Light"/>
              </a:rPr>
              <a:t>年齡</a:t>
            </a:r>
          </a:p>
          <a:p>
            <a:pPr marL="324000">
              <a:lnSpc>
                <a:spcPct val="100000"/>
              </a:lnSpc>
              <a:spcBef>
                <a:spcPts val="0"/>
              </a:spcBef>
              <a:spcAft>
                <a:spcPts val="0"/>
              </a:spcAft>
              <a:buClr>
                <a:srgbClr val="002060"/>
              </a:buClr>
              <a:buFont typeface="Arial" panose="020B0604020202020204" pitchFamily="34" charset="0"/>
              <a:buChar char="•"/>
            </a:pPr>
            <a:r>
              <a:rPr lang="zh-TW" altLang="en-US" sz="3000" dirty="0">
                <a:solidFill>
                  <a:srgbClr val="22228B"/>
                </a:solidFill>
                <a:ea typeface="華康儷中黑" panose="020B0509000000000000" pitchFamily="49" charset="-120"/>
                <a:cs typeface="MHeiHK-Light"/>
              </a:rPr>
              <a:t>種族</a:t>
            </a:r>
          </a:p>
          <a:p>
            <a:pPr marL="324000">
              <a:lnSpc>
                <a:spcPct val="100000"/>
              </a:lnSpc>
              <a:spcBef>
                <a:spcPts val="0"/>
              </a:spcBef>
              <a:spcAft>
                <a:spcPts val="0"/>
              </a:spcAft>
              <a:buClr>
                <a:srgbClr val="002060"/>
              </a:buClr>
              <a:buFont typeface="Arial" panose="020B0604020202020204" pitchFamily="34" charset="0"/>
              <a:buChar char="•"/>
            </a:pPr>
            <a:r>
              <a:rPr lang="zh-TW" altLang="en-US" sz="3000" dirty="0">
                <a:solidFill>
                  <a:srgbClr val="22228B"/>
                </a:solidFill>
                <a:ea typeface="華康儷中黑" panose="020B0509000000000000" pitchFamily="49" charset="-120"/>
                <a:cs typeface="MHeiHK-Light"/>
              </a:rPr>
              <a:t>前列腺癌家族史</a:t>
            </a:r>
          </a:p>
          <a:p>
            <a:pPr marL="324000">
              <a:lnSpc>
                <a:spcPct val="100000"/>
              </a:lnSpc>
              <a:spcBef>
                <a:spcPts val="0"/>
              </a:spcBef>
              <a:spcAft>
                <a:spcPts val="500"/>
              </a:spcAft>
              <a:buClr>
                <a:srgbClr val="002060"/>
              </a:buClr>
              <a:buFont typeface="Arial" panose="020B0604020202020204" pitchFamily="34" charset="0"/>
              <a:buChar char="•"/>
            </a:pPr>
            <a:r>
              <a:rPr lang="zh-TW" altLang="en-US" sz="3000" dirty="0">
                <a:solidFill>
                  <a:srgbClr val="22228B"/>
                </a:solidFill>
                <a:ea typeface="華康儷中黑" panose="020B0509000000000000" pitchFamily="49" charset="-120"/>
                <a:cs typeface="MHeiHK-Light"/>
              </a:rPr>
              <a:t>飲食：</a:t>
            </a:r>
            <a:r>
              <a:rPr lang="en-US" altLang="zh-TW" sz="3000" dirty="0">
                <a:solidFill>
                  <a:srgbClr val="22228B"/>
                </a:solidFill>
                <a:ea typeface="華康儷中黑" panose="020B0509000000000000" pitchFamily="49" charset="-120"/>
                <a:cs typeface="MHeiHK-Light"/>
              </a:rPr>
              <a:t/>
            </a:r>
            <a:br>
              <a:rPr lang="en-US" altLang="zh-TW" sz="3000" dirty="0">
                <a:solidFill>
                  <a:srgbClr val="22228B"/>
                </a:solidFill>
                <a:ea typeface="華康儷中黑" panose="020B0509000000000000" pitchFamily="49" charset="-120"/>
                <a:cs typeface="MHeiHK-Light"/>
              </a:rPr>
            </a:br>
            <a:r>
              <a:rPr lang="zh-TW" altLang="en-US" sz="3000" dirty="0">
                <a:solidFill>
                  <a:srgbClr val="22228B"/>
                </a:solidFill>
                <a:ea typeface="華康儷中黑" panose="020B0509000000000000" pitchFamily="49" charset="-120"/>
                <a:cs typeface="MHeiHK-Light"/>
              </a:rPr>
              <a:t>動物飽和脂肪的飲食，罹患前列腺癌的風險可以高一倍</a:t>
            </a:r>
            <a:r>
              <a:rPr lang="zh-TW" altLang="en-US" sz="3000" dirty="0" smtClean="0">
                <a:solidFill>
                  <a:srgbClr val="22228B"/>
                </a:solidFill>
                <a:ea typeface="華康儷中黑" panose="020B0509000000000000" pitchFamily="49" charset="-120"/>
                <a:cs typeface="MHeiHK-Light"/>
              </a:rPr>
              <a:t>。</a:t>
            </a:r>
            <a:endParaRPr lang="en-US" altLang="en-US" sz="3000" dirty="0" smtClean="0">
              <a:solidFill>
                <a:srgbClr val="7030A0"/>
              </a:solidFill>
              <a:ea typeface="華康儷中黑" panose="020B0509000000000000" pitchFamily="49" charset="-120"/>
              <a:cs typeface="MHeiHK-Light"/>
            </a:endParaRPr>
          </a:p>
        </p:txBody>
      </p:sp>
      <p:sp>
        <p:nvSpPr>
          <p:cNvPr id="2" name="Rectangle 1"/>
          <p:cNvSpPr/>
          <p:nvPr/>
        </p:nvSpPr>
        <p:spPr>
          <a:xfrm>
            <a:off x="4644008" y="1275606"/>
            <a:ext cx="4394412" cy="2751522"/>
          </a:xfrm>
          <a:prstGeom prst="rect">
            <a:avLst/>
          </a:prstGeom>
        </p:spPr>
        <p:txBody>
          <a:bodyPr wrap="square">
            <a:spAutoFit/>
          </a:bodyPr>
          <a:lstStyle/>
          <a:p>
            <a:pPr marL="342900" indent="-342900" defTabSz="457200" eaLnBrk="0" fontAlgn="base" hangingPunct="0">
              <a:lnSpc>
                <a:spcPct val="90000"/>
              </a:lnSpc>
              <a:spcBef>
                <a:spcPct val="0"/>
              </a:spcBef>
              <a:buClr>
                <a:srgbClr val="002060"/>
              </a:buClr>
              <a:buSzPct val="80000"/>
              <a:buFont typeface="Arial" panose="020B0604020202020204" pitchFamily="34" charset="0"/>
              <a:buChar char="•"/>
            </a:pPr>
            <a:r>
              <a:rPr lang="en-US" altLang="en-US" sz="2400" dirty="0">
                <a:solidFill>
                  <a:srgbClr val="22228B"/>
                </a:solidFill>
                <a:ea typeface="華康儷中黑" panose="020B0509000000000000" pitchFamily="49" charset="-120"/>
              </a:rPr>
              <a:t>Age</a:t>
            </a:r>
          </a:p>
          <a:p>
            <a:pPr marL="342900" indent="-342900" defTabSz="457200" eaLnBrk="0" fontAlgn="base" hangingPunct="0">
              <a:lnSpc>
                <a:spcPct val="90000"/>
              </a:lnSpc>
              <a:buClr>
                <a:srgbClr val="002060"/>
              </a:buClr>
              <a:buSzPct val="80000"/>
              <a:buFont typeface="Arial" panose="020B0604020202020204" pitchFamily="34" charset="0"/>
              <a:buChar char="•"/>
            </a:pPr>
            <a:r>
              <a:rPr lang="en-US" altLang="en-US" sz="2400" dirty="0">
                <a:solidFill>
                  <a:srgbClr val="22228B"/>
                </a:solidFill>
                <a:ea typeface="華康儷中黑" panose="020B0509000000000000" pitchFamily="49" charset="-120"/>
              </a:rPr>
              <a:t>Race</a:t>
            </a:r>
          </a:p>
          <a:p>
            <a:pPr marL="342900" indent="-342900" defTabSz="457200" eaLnBrk="0" fontAlgn="base" hangingPunct="0">
              <a:lnSpc>
                <a:spcPct val="90000"/>
              </a:lnSpc>
              <a:buClr>
                <a:srgbClr val="002060"/>
              </a:buClr>
              <a:buSzPct val="80000"/>
              <a:buFont typeface="Arial" panose="020B0604020202020204" pitchFamily="34" charset="0"/>
              <a:buChar char="•"/>
            </a:pPr>
            <a:r>
              <a:rPr lang="en-US" altLang="en-US" sz="2400" dirty="0">
                <a:solidFill>
                  <a:srgbClr val="22228B"/>
                </a:solidFill>
                <a:ea typeface="華康儷中黑" panose="020B0509000000000000" pitchFamily="49" charset="-120"/>
              </a:rPr>
              <a:t>Family history of prostate cancer</a:t>
            </a:r>
          </a:p>
          <a:p>
            <a:pPr marL="342900" indent="-342900" defTabSz="457200" eaLnBrk="0" fontAlgn="base" hangingPunct="0">
              <a:lnSpc>
                <a:spcPct val="90000"/>
              </a:lnSpc>
              <a:buClr>
                <a:srgbClr val="002060"/>
              </a:buClr>
              <a:buSzPct val="80000"/>
              <a:buFont typeface="Arial" panose="020B0604020202020204" pitchFamily="34" charset="0"/>
              <a:buChar char="•"/>
            </a:pPr>
            <a:r>
              <a:rPr lang="en-US" altLang="en-US" sz="2400" dirty="0">
                <a:solidFill>
                  <a:srgbClr val="22228B"/>
                </a:solidFill>
                <a:ea typeface="華康儷中黑" panose="020B0509000000000000" pitchFamily="49" charset="-120"/>
              </a:rPr>
              <a:t>Diet: </a:t>
            </a:r>
            <a:br>
              <a:rPr lang="en-US" altLang="en-US" sz="2400" dirty="0">
                <a:solidFill>
                  <a:srgbClr val="22228B"/>
                </a:solidFill>
                <a:ea typeface="華康儷中黑" panose="020B0509000000000000" pitchFamily="49" charset="-120"/>
              </a:rPr>
            </a:br>
            <a:r>
              <a:rPr lang="en-US" altLang="en-US" sz="2400" dirty="0">
                <a:solidFill>
                  <a:srgbClr val="22228B"/>
                </a:solidFill>
                <a:ea typeface="華康儷中黑" panose="020B0509000000000000" pitchFamily="49" charset="-120"/>
              </a:rPr>
              <a:t>A diet high in saturated animal fat can double the risk of </a:t>
            </a:r>
            <a:br>
              <a:rPr lang="en-US" altLang="en-US" sz="2400" dirty="0">
                <a:solidFill>
                  <a:srgbClr val="22228B"/>
                </a:solidFill>
                <a:ea typeface="華康儷中黑" panose="020B0509000000000000" pitchFamily="49" charset="-120"/>
              </a:rPr>
            </a:br>
            <a:r>
              <a:rPr lang="en-US" altLang="en-US" sz="2400" dirty="0">
                <a:solidFill>
                  <a:srgbClr val="22228B"/>
                </a:solidFill>
                <a:ea typeface="華康儷中黑" panose="020B0509000000000000" pitchFamily="49" charset="-120"/>
              </a:rPr>
              <a:t>developing prostate cancer</a:t>
            </a:r>
            <a:endParaRPr lang="zh-HK" altLang="en-US" sz="2400" dirty="0">
              <a:solidFill>
                <a:srgbClr val="22228B"/>
              </a:solidFill>
              <a:ea typeface="華康儷中黑" panose="020B0509000000000000" pitchFamily="49" charset="-120"/>
            </a:endParaRPr>
          </a:p>
        </p:txBody>
      </p:sp>
    </p:spTree>
    <p:extLst>
      <p:ext uri="{BB962C8B-B14F-4D97-AF65-F5344CB8AC3E}">
        <p14:creationId xmlns:p14="http://schemas.microsoft.com/office/powerpoint/2010/main" val="1879677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
          <p:cNvSpPr>
            <a:spLocks noChangeArrowheads="1"/>
          </p:cNvSpPr>
          <p:nvPr/>
        </p:nvSpPr>
        <p:spPr bwMode="auto">
          <a:xfrm>
            <a:off x="467544" y="-18796"/>
            <a:ext cx="594015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en-US" sz="4000" b="1" dirty="0">
                <a:solidFill>
                  <a:srgbClr val="4BACC6">
                    <a:lumMod val="50000"/>
                  </a:srgbClr>
                </a:solidFill>
                <a:ea typeface="華康儷中黑" panose="020B0509000000000000" pitchFamily="49" charset="-120"/>
                <a:cs typeface="儷黑 Pro"/>
              </a:rPr>
              <a:t>風險</a:t>
            </a:r>
            <a:r>
              <a:rPr lang="zh-TW" altLang="en-US" sz="4000" b="1" dirty="0" smtClean="0">
                <a:solidFill>
                  <a:srgbClr val="4BACC6">
                    <a:lumMod val="50000"/>
                  </a:srgbClr>
                </a:solidFill>
                <a:ea typeface="華康儷中黑" panose="020B0509000000000000" pitchFamily="49" charset="-120"/>
                <a:cs typeface="儷黑 Pro"/>
              </a:rPr>
              <a:t>因素</a:t>
            </a:r>
            <a:endParaRPr lang="en-US" altLang="zh-TW" sz="4000" b="1" dirty="0" smtClean="0">
              <a:solidFill>
                <a:srgbClr val="4BACC6">
                  <a:lumMod val="50000"/>
                </a:srgbClr>
              </a:solidFill>
              <a:ea typeface="華康儷中黑" panose="020B0509000000000000" pitchFamily="49" charset="-120"/>
              <a:cs typeface="儷黑 Pro"/>
            </a:endParaRPr>
          </a:p>
          <a:p>
            <a:pPr defTabSz="457200" eaLnBrk="0" fontAlgn="base" hangingPunct="0">
              <a:spcBef>
                <a:spcPct val="0"/>
              </a:spcBef>
              <a:spcAft>
                <a:spcPct val="0"/>
              </a:spcAft>
            </a:pPr>
            <a:r>
              <a:rPr lang="en-US" altLang="en-US" sz="3600" b="1" dirty="0" smtClean="0">
                <a:solidFill>
                  <a:srgbClr val="4BACC6">
                    <a:lumMod val="50000"/>
                  </a:srgbClr>
                </a:solidFill>
                <a:ea typeface="華康儷中黑" panose="020B0509000000000000" pitchFamily="49" charset="-120"/>
              </a:rPr>
              <a:t>Risk Factors</a:t>
            </a:r>
            <a:endParaRPr lang="en-US" altLang="en-US" sz="3600" b="1" dirty="0">
              <a:solidFill>
                <a:srgbClr val="4BACC6">
                  <a:lumMod val="50000"/>
                </a:srgbClr>
              </a:solidFill>
              <a:ea typeface="華康儷中黑" panose="020B0509000000000000" pitchFamily="49" charset="-120"/>
            </a:endParaRPr>
          </a:p>
        </p:txBody>
      </p:sp>
      <p:sp>
        <p:nvSpPr>
          <p:cNvPr id="3" name="內容版面配置區 2"/>
          <p:cNvSpPr>
            <a:spLocks noGrp="1"/>
          </p:cNvSpPr>
          <p:nvPr>
            <p:ph idx="1"/>
          </p:nvPr>
        </p:nvSpPr>
        <p:spPr>
          <a:xfrm>
            <a:off x="827584" y="1254962"/>
            <a:ext cx="8136904" cy="3969886"/>
          </a:xfrm>
        </p:spPr>
        <p:txBody>
          <a:bodyPr/>
          <a:lstStyle/>
          <a:p>
            <a:pPr marL="285750" indent="-285750" defTabSz="457200" eaLnBrk="0" fontAlgn="base" hangingPunct="0">
              <a:lnSpc>
                <a:spcPct val="100000"/>
              </a:lnSpc>
              <a:spcBef>
                <a:spcPct val="0"/>
              </a:spcBef>
              <a:spcAft>
                <a:spcPts val="0"/>
              </a:spcAft>
              <a:buClr>
                <a:srgbClr val="002060"/>
              </a:buClr>
              <a:buSzPct val="80000"/>
            </a:pPr>
            <a:r>
              <a:rPr lang="zh-TW" altLang="en-US" sz="3000" dirty="0">
                <a:solidFill>
                  <a:srgbClr val="22228B"/>
                </a:solidFill>
                <a:ea typeface="華康儷中黑" panose="020B0509000000000000" pitchFamily="49" charset="-120"/>
                <a:cs typeface="MHeiHK-Light"/>
              </a:rPr>
              <a:t>吃紅肉增加患前列腺癌</a:t>
            </a:r>
            <a:r>
              <a:rPr lang="en-US" altLang="zh-TW" sz="3000" dirty="0">
                <a:solidFill>
                  <a:srgbClr val="22228B"/>
                </a:solidFill>
                <a:ea typeface="華康儷中黑" panose="020B0509000000000000" pitchFamily="49" charset="-120"/>
                <a:cs typeface="MHeiHK-Light"/>
              </a:rPr>
              <a:t>2.64</a:t>
            </a:r>
            <a:r>
              <a:rPr lang="zh-TW" altLang="en-US" sz="3000" dirty="0">
                <a:solidFill>
                  <a:srgbClr val="22228B"/>
                </a:solidFill>
                <a:ea typeface="華康儷中黑" panose="020B0509000000000000" pitchFamily="49" charset="-120"/>
                <a:cs typeface="MHeiHK-Light"/>
              </a:rPr>
              <a:t>倍風險</a:t>
            </a:r>
            <a:endParaRPr lang="en-US" altLang="zh-TW" sz="3000" dirty="0">
              <a:solidFill>
                <a:srgbClr val="22228B"/>
              </a:solidFill>
              <a:ea typeface="華康儷中黑" panose="020B0509000000000000" pitchFamily="49" charset="-120"/>
              <a:cs typeface="MHeiHK-Light"/>
            </a:endParaRPr>
          </a:p>
          <a:p>
            <a:pPr marL="285750" indent="-285750" defTabSz="457200" eaLnBrk="0" fontAlgn="base" hangingPunct="0">
              <a:lnSpc>
                <a:spcPct val="100000"/>
              </a:lnSpc>
              <a:spcBef>
                <a:spcPct val="0"/>
              </a:spcBef>
              <a:spcAft>
                <a:spcPts val="0"/>
              </a:spcAft>
              <a:buClr>
                <a:srgbClr val="002060"/>
              </a:buClr>
              <a:buSzPct val="80000"/>
            </a:pPr>
            <a:r>
              <a:rPr lang="zh-TW" altLang="en-US" sz="3000" dirty="0">
                <a:solidFill>
                  <a:srgbClr val="22228B"/>
                </a:solidFill>
                <a:ea typeface="華康儷中黑" panose="020B0509000000000000" pitchFamily="49" charset="-120"/>
                <a:cs typeface="MHeiHK-Light"/>
              </a:rPr>
              <a:t>紅肉類和乳製品促進前列腺癌的生長和嚴重性</a:t>
            </a:r>
          </a:p>
          <a:p>
            <a:pPr marL="285750" indent="-285750" defTabSz="457200" eaLnBrk="0" fontAlgn="base" hangingPunct="0">
              <a:lnSpc>
                <a:spcPct val="100000"/>
              </a:lnSpc>
              <a:spcBef>
                <a:spcPct val="0"/>
              </a:spcBef>
              <a:spcAft>
                <a:spcPts val="500"/>
              </a:spcAft>
              <a:buClr>
                <a:srgbClr val="002060"/>
              </a:buClr>
              <a:buSzPct val="80000"/>
            </a:pPr>
            <a:r>
              <a:rPr lang="zh-TW" altLang="en-US" sz="3000" dirty="0">
                <a:solidFill>
                  <a:srgbClr val="22228B"/>
                </a:solidFill>
                <a:ea typeface="華康儷中黑" panose="020B0509000000000000" pitchFamily="49" charset="-120"/>
                <a:cs typeface="MHeiHK-Light"/>
              </a:rPr>
              <a:t>高脂肪飲食降低人體的防禦能</a:t>
            </a:r>
            <a:r>
              <a:rPr lang="zh-TW" altLang="en-US" sz="3000" dirty="0" smtClean="0">
                <a:solidFill>
                  <a:srgbClr val="22228B"/>
                </a:solidFill>
                <a:ea typeface="華康儷中黑" panose="020B0509000000000000" pitchFamily="49" charset="-120"/>
                <a:cs typeface="MHeiHK-Light"/>
              </a:rPr>
              <a:t>力</a:t>
            </a:r>
            <a:endParaRPr lang="en-US" altLang="zh-TW" sz="3000" dirty="0">
              <a:solidFill>
                <a:schemeClr val="accent6">
                  <a:lumMod val="75000"/>
                </a:schemeClr>
              </a:solidFill>
              <a:ea typeface="華康儷中黑" panose="020B0509000000000000" pitchFamily="49" charset="-120"/>
              <a:cs typeface="MHeiHK-Light"/>
            </a:endParaRPr>
          </a:p>
        </p:txBody>
      </p:sp>
      <p:sp>
        <p:nvSpPr>
          <p:cNvPr id="2" name="Rectangle 1"/>
          <p:cNvSpPr/>
          <p:nvPr/>
        </p:nvSpPr>
        <p:spPr>
          <a:xfrm>
            <a:off x="827584" y="2868788"/>
            <a:ext cx="7272808" cy="2086725"/>
          </a:xfrm>
          <a:prstGeom prst="rect">
            <a:avLst/>
          </a:prstGeom>
        </p:spPr>
        <p:txBody>
          <a:bodyPr wrap="square">
            <a:spAutoFit/>
          </a:bodyPr>
          <a:lstStyle/>
          <a:p>
            <a:pPr marL="342900" indent="-342900" defTabSz="457200" eaLnBrk="0" fontAlgn="base" hangingPunct="0">
              <a:lnSpc>
                <a:spcPct val="90000"/>
              </a:lnSpc>
              <a:spcAft>
                <a:spcPct val="0"/>
              </a:spcAft>
              <a:buClr>
                <a:srgbClr val="002060"/>
              </a:buClr>
              <a:buSzPct val="80000"/>
              <a:buFont typeface="Arial" panose="020B0604020202020204" pitchFamily="34" charset="0"/>
              <a:buChar char="•"/>
            </a:pPr>
            <a:r>
              <a:rPr lang="en-US" altLang="en-US" sz="2400" dirty="0">
                <a:solidFill>
                  <a:srgbClr val="22228B"/>
                </a:solidFill>
                <a:ea typeface="華康儷中黑" panose="020B0509000000000000" pitchFamily="49" charset="-120"/>
              </a:rPr>
              <a:t>Eating red meat increases the risk of developing prostate cancer 2.64 times</a:t>
            </a:r>
          </a:p>
          <a:p>
            <a:pPr marL="342900" indent="-342900" defTabSz="457200" eaLnBrk="0" fontAlgn="base" hangingPunct="0">
              <a:lnSpc>
                <a:spcPct val="90000"/>
              </a:lnSpc>
              <a:spcAft>
                <a:spcPct val="0"/>
              </a:spcAft>
              <a:buClr>
                <a:srgbClr val="002060"/>
              </a:buClr>
              <a:buSzPct val="80000"/>
              <a:buFont typeface="Arial" panose="020B0604020202020204" pitchFamily="34" charset="0"/>
              <a:buChar char="•"/>
            </a:pPr>
            <a:r>
              <a:rPr lang="en-US" altLang="en-US" sz="2400" dirty="0">
                <a:solidFill>
                  <a:srgbClr val="22228B"/>
                </a:solidFill>
                <a:ea typeface="華康儷中黑" panose="020B0509000000000000" pitchFamily="49" charset="-120"/>
              </a:rPr>
              <a:t>Red meat and dairy products promote the growth and seriousness of prostate cancer</a:t>
            </a:r>
          </a:p>
          <a:p>
            <a:pPr marL="342900" indent="-342900" defTabSz="457200" eaLnBrk="0" fontAlgn="base" hangingPunct="0">
              <a:lnSpc>
                <a:spcPct val="90000"/>
              </a:lnSpc>
              <a:spcAft>
                <a:spcPct val="0"/>
              </a:spcAft>
              <a:buClr>
                <a:srgbClr val="002060"/>
              </a:buClr>
              <a:buSzPct val="80000"/>
              <a:buFont typeface="Arial" panose="020B0604020202020204" pitchFamily="34" charset="0"/>
              <a:buChar char="•"/>
            </a:pPr>
            <a:r>
              <a:rPr lang="en-US" altLang="en-US" sz="2400" dirty="0">
                <a:solidFill>
                  <a:srgbClr val="22228B"/>
                </a:solidFill>
                <a:ea typeface="華康儷中黑" panose="020B0509000000000000" pitchFamily="49" charset="-120"/>
              </a:rPr>
              <a:t>Eating a diet high in fats also lowers the body’s defenses</a:t>
            </a:r>
            <a:endParaRPr lang="zh-HK" altLang="en-US" sz="2400" dirty="0">
              <a:solidFill>
                <a:srgbClr val="22228B"/>
              </a:solidFill>
              <a:ea typeface="華康儷中黑" panose="020B0509000000000000" pitchFamily="49" charset="-120"/>
            </a:endParaRPr>
          </a:p>
        </p:txBody>
      </p:sp>
    </p:spTree>
    <p:extLst>
      <p:ext uri="{BB962C8B-B14F-4D97-AF65-F5344CB8AC3E}">
        <p14:creationId xmlns:p14="http://schemas.microsoft.com/office/powerpoint/2010/main" val="253268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99592" y="1277687"/>
            <a:ext cx="7920880" cy="3393281"/>
          </a:xfrm>
        </p:spPr>
        <p:txBody>
          <a:bodyPr/>
          <a:lstStyle/>
          <a:p>
            <a:pPr marL="324000">
              <a:lnSpc>
                <a:spcPct val="100000"/>
              </a:lnSpc>
              <a:spcBef>
                <a:spcPts val="0"/>
              </a:spcBef>
              <a:spcAft>
                <a:spcPts val="0"/>
              </a:spcAft>
              <a:buClr>
                <a:srgbClr val="002060"/>
              </a:buClr>
              <a:buFont typeface="Arial" panose="020B0604020202020204" pitchFamily="34" charset="0"/>
              <a:buChar char="•"/>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均衡飲食，多吃水果和蔬菜</a:t>
            </a:r>
          </a:p>
          <a:p>
            <a:pPr marL="324000">
              <a:lnSpc>
                <a:spcPct val="100000"/>
              </a:lnSpc>
              <a:spcBef>
                <a:spcPts val="0"/>
              </a:spcBef>
              <a:spcAft>
                <a:spcPts val="0"/>
              </a:spcAft>
              <a:buClr>
                <a:srgbClr val="002060"/>
              </a:buClr>
              <a:buFont typeface="Arial" panose="020B0604020202020204" pitchFamily="34" charset="0"/>
              <a:buChar char="•"/>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減少紅肉，加工和油炸食品的攝入</a:t>
            </a:r>
            <a:endParaRPr lang="en-US" altLang="zh-TW" sz="3000" dirty="0">
              <a:solidFill>
                <a:srgbClr val="22228B"/>
              </a:solidFill>
              <a:latin typeface="華康儷中黑" panose="020B0509000000000000" pitchFamily="49" charset="-120"/>
              <a:ea typeface="華康儷中黑" panose="020B0509000000000000" pitchFamily="49" charset="-120"/>
              <a:cs typeface="MHeiHK-Light"/>
            </a:endParaRPr>
          </a:p>
          <a:p>
            <a:pPr marL="324000">
              <a:lnSpc>
                <a:spcPct val="100000"/>
              </a:lnSpc>
              <a:spcBef>
                <a:spcPts val="0"/>
              </a:spcBef>
              <a:spcAft>
                <a:spcPts val="0"/>
              </a:spcAft>
              <a:buClr>
                <a:srgbClr val="002060"/>
              </a:buClr>
              <a:buFont typeface="Arial" panose="020B0604020202020204" pitchFamily="34" charset="0"/>
              <a:buChar char="•"/>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多吃植物類食物，如大豆蛋白</a:t>
            </a:r>
          </a:p>
          <a:p>
            <a:pPr marL="324000">
              <a:lnSpc>
                <a:spcPct val="100000"/>
              </a:lnSpc>
              <a:spcBef>
                <a:spcPts val="0"/>
              </a:spcBef>
              <a:spcAft>
                <a:spcPts val="500"/>
              </a:spcAft>
              <a:buClr>
                <a:srgbClr val="002060"/>
              </a:buClr>
              <a:buFont typeface="Arial" panose="020B0604020202020204" pitchFamily="34" charset="0"/>
              <a:buChar char="•"/>
            </a:pPr>
            <a:r>
              <a:rPr lang="zh-TW" altLang="en-US" sz="3000" dirty="0">
                <a:solidFill>
                  <a:srgbClr val="22228B"/>
                </a:solidFill>
                <a:latin typeface="華康儷中黑" panose="020B0509000000000000" pitchFamily="49" charset="-120"/>
                <a:ea typeface="華康儷中黑" panose="020B0509000000000000" pitchFamily="49" charset="-120"/>
                <a:cs typeface="MHeiHK-Light"/>
              </a:rPr>
              <a:t>進食可能降低前列腺癌風險的食</a:t>
            </a:r>
            <a:r>
              <a:rPr lang="zh-TW" altLang="en-US" sz="3000" dirty="0" smtClean="0">
                <a:solidFill>
                  <a:srgbClr val="22228B"/>
                </a:solidFill>
                <a:latin typeface="華康儷中黑" panose="020B0509000000000000" pitchFamily="49" charset="-120"/>
                <a:ea typeface="華康儷中黑" panose="020B0509000000000000" pitchFamily="49" charset="-120"/>
                <a:cs typeface="MHeiHK-Light"/>
              </a:rPr>
              <a:t>品</a:t>
            </a:r>
            <a:endParaRPr lang="en-US" altLang="en-US" sz="3000" dirty="0">
              <a:solidFill>
                <a:schemeClr val="accent6">
                  <a:lumMod val="75000"/>
                </a:schemeClr>
              </a:solidFill>
              <a:latin typeface="華康儷中黑" panose="020B0509000000000000" pitchFamily="49" charset="-120"/>
              <a:ea typeface="華康儷中黑" panose="020B0509000000000000" pitchFamily="49" charset="-120"/>
              <a:cs typeface="MHeiHK-Light"/>
            </a:endParaRPr>
          </a:p>
          <a:p>
            <a:pPr>
              <a:lnSpc>
                <a:spcPct val="100000"/>
              </a:lnSpc>
              <a:spcBef>
                <a:spcPts val="0"/>
              </a:spcBef>
              <a:spcAft>
                <a:spcPts val="825"/>
              </a:spcAft>
              <a:buClr>
                <a:schemeClr val="accent6">
                  <a:lumMod val="75000"/>
                </a:schemeClr>
              </a:buClr>
              <a:buSzPct val="80000"/>
              <a:buFont typeface="Arial"/>
              <a:buChar char="•"/>
            </a:pPr>
            <a:endParaRPr lang="zh-HK" altLang="en-US" sz="3000" dirty="0">
              <a:solidFill>
                <a:schemeClr val="accent6">
                  <a:lumMod val="75000"/>
                </a:schemeClr>
              </a:solidFill>
              <a:latin typeface="華康儷中黑" panose="020B0509000000000000" pitchFamily="49" charset="-120"/>
              <a:ea typeface="華康儷中黑" panose="020B0509000000000000" pitchFamily="49" charset="-120"/>
            </a:endParaRPr>
          </a:p>
        </p:txBody>
      </p:sp>
      <p:sp>
        <p:nvSpPr>
          <p:cNvPr id="4" name="矩形 2"/>
          <p:cNvSpPr>
            <a:spLocks noChangeArrowheads="1"/>
          </p:cNvSpPr>
          <p:nvPr/>
        </p:nvSpPr>
        <p:spPr bwMode="auto">
          <a:xfrm>
            <a:off x="444062" y="51470"/>
            <a:ext cx="594015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en-US" sz="4000" b="1" dirty="0" smtClean="0">
                <a:solidFill>
                  <a:srgbClr val="4BACC6">
                    <a:lumMod val="50000"/>
                  </a:srgbClr>
                </a:solidFill>
                <a:ea typeface="華康儷中黑" panose="020B0509000000000000" pitchFamily="49" charset="-120"/>
                <a:cs typeface="儷黑 Pro"/>
              </a:rPr>
              <a:t>飲食建議</a:t>
            </a:r>
            <a:endParaRPr lang="en-US" altLang="zh-TW" sz="4000" b="1" dirty="0" smtClean="0">
              <a:solidFill>
                <a:srgbClr val="4BACC6">
                  <a:lumMod val="50000"/>
                </a:srgbClr>
              </a:solidFill>
              <a:ea typeface="華康儷中黑" panose="020B0509000000000000" pitchFamily="49" charset="-120"/>
              <a:cs typeface="儷黑 Pro"/>
            </a:endParaRPr>
          </a:p>
          <a:p>
            <a:pPr defTabSz="457200" eaLnBrk="0" fontAlgn="base" hangingPunct="0">
              <a:spcBef>
                <a:spcPct val="0"/>
              </a:spcBef>
              <a:spcAft>
                <a:spcPct val="0"/>
              </a:spcAft>
            </a:pPr>
            <a:r>
              <a:rPr lang="en-US" altLang="zh-TW" sz="3600" b="1" dirty="0" smtClean="0">
                <a:solidFill>
                  <a:srgbClr val="4BACC6">
                    <a:lumMod val="50000"/>
                  </a:srgbClr>
                </a:solidFill>
                <a:ea typeface="華康儷中黑" panose="020B0509000000000000" pitchFamily="49" charset="-120"/>
              </a:rPr>
              <a:t>Dietary Suggestions</a:t>
            </a:r>
            <a:endParaRPr lang="en-US" altLang="en-US" sz="3600" b="1" dirty="0">
              <a:solidFill>
                <a:srgbClr val="4BACC6">
                  <a:lumMod val="50000"/>
                </a:srgbClr>
              </a:solidFill>
              <a:ea typeface="華康儷中黑" panose="020B0509000000000000" pitchFamily="49" charset="-120"/>
            </a:endParaRPr>
          </a:p>
        </p:txBody>
      </p:sp>
      <p:sp>
        <p:nvSpPr>
          <p:cNvPr id="2" name="Rectangle 1"/>
          <p:cNvSpPr/>
          <p:nvPr/>
        </p:nvSpPr>
        <p:spPr>
          <a:xfrm>
            <a:off x="899592" y="3291834"/>
            <a:ext cx="7128792" cy="1615827"/>
          </a:xfrm>
          <a:prstGeom prst="rect">
            <a:avLst/>
          </a:prstGeom>
        </p:spPr>
        <p:txBody>
          <a:bodyPr wrap="square">
            <a:spAutoFit/>
          </a:bodyPr>
          <a:lstStyle/>
          <a:p>
            <a:pPr marL="285750" indent="-285750" defTabSz="457200" eaLnBrk="0" fontAlgn="base" hangingPunct="0">
              <a:lnSpc>
                <a:spcPct val="90000"/>
              </a:lnSpc>
              <a:spcBef>
                <a:spcPct val="0"/>
              </a:spcBef>
              <a:buClr>
                <a:srgbClr val="002060"/>
              </a:buClr>
              <a:buSzPct val="80000"/>
              <a:buFont typeface="Arial" panose="020B0604020202020204" pitchFamily="34" charset="0"/>
              <a:buChar char="•"/>
            </a:pPr>
            <a:r>
              <a:rPr lang="en-US" altLang="en-US" sz="2200" dirty="0">
                <a:solidFill>
                  <a:srgbClr val="22228B"/>
                </a:solidFill>
                <a:ea typeface="華康儷中黑" panose="020B0509000000000000" pitchFamily="49" charset="-120"/>
              </a:rPr>
              <a:t>A balanced diet rich in fruits and vegetables</a:t>
            </a:r>
          </a:p>
          <a:p>
            <a:pPr marL="285750" indent="-285750" defTabSz="457200" eaLnBrk="0" fontAlgn="base" hangingPunct="0">
              <a:lnSpc>
                <a:spcPct val="90000"/>
              </a:lnSpc>
              <a:buClr>
                <a:srgbClr val="002060"/>
              </a:buClr>
              <a:buSzPct val="80000"/>
              <a:buFont typeface="Arial" panose="020B0604020202020204" pitchFamily="34" charset="0"/>
              <a:buChar char="•"/>
            </a:pPr>
            <a:r>
              <a:rPr lang="en-US" altLang="en-US" sz="2200" dirty="0">
                <a:solidFill>
                  <a:srgbClr val="22228B"/>
                </a:solidFill>
                <a:ea typeface="華康儷中黑" panose="020B0509000000000000" pitchFamily="49" charset="-120"/>
              </a:rPr>
              <a:t>Lower your intake of red meat, processed and fried foods</a:t>
            </a:r>
          </a:p>
          <a:p>
            <a:pPr marL="285750" indent="-285750" defTabSz="457200" eaLnBrk="0" fontAlgn="base" hangingPunct="0">
              <a:lnSpc>
                <a:spcPct val="90000"/>
              </a:lnSpc>
              <a:buClr>
                <a:srgbClr val="002060"/>
              </a:buClr>
              <a:buSzPct val="80000"/>
              <a:buFont typeface="Arial" panose="020B0604020202020204" pitchFamily="34" charset="0"/>
              <a:buChar char="•"/>
            </a:pPr>
            <a:r>
              <a:rPr lang="en-US" altLang="en-US" sz="2200" dirty="0">
                <a:solidFill>
                  <a:srgbClr val="22228B"/>
                </a:solidFill>
                <a:ea typeface="華康儷中黑" panose="020B0509000000000000" pitchFamily="49" charset="-120"/>
              </a:rPr>
              <a:t>Eat more plant-based food like soy protein</a:t>
            </a:r>
          </a:p>
          <a:p>
            <a:pPr marL="285750" indent="-285750" defTabSz="457200" eaLnBrk="0" fontAlgn="base" hangingPunct="0">
              <a:lnSpc>
                <a:spcPct val="90000"/>
              </a:lnSpc>
              <a:buClr>
                <a:srgbClr val="002060"/>
              </a:buClr>
              <a:buSzPct val="80000"/>
              <a:buFont typeface="Arial" panose="020B0604020202020204" pitchFamily="34" charset="0"/>
              <a:buChar char="•"/>
            </a:pPr>
            <a:r>
              <a:rPr lang="en-US" altLang="en-US" sz="2200" dirty="0">
                <a:solidFill>
                  <a:srgbClr val="22228B"/>
                </a:solidFill>
                <a:ea typeface="華康儷中黑" panose="020B0509000000000000" pitchFamily="49" charset="-120"/>
              </a:rPr>
              <a:t>Eat foods which may be associated with a decreased risk of prostate cancer</a:t>
            </a:r>
          </a:p>
        </p:txBody>
      </p:sp>
    </p:spTree>
    <p:extLst>
      <p:ext uri="{BB962C8B-B14F-4D97-AF65-F5344CB8AC3E}">
        <p14:creationId xmlns:p14="http://schemas.microsoft.com/office/powerpoint/2010/main" val="2203223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6793" y="1435637"/>
            <a:ext cx="7128792" cy="3726414"/>
          </a:xfrm>
        </p:spPr>
        <p:txBody>
          <a:bodyPr/>
          <a:lstStyle/>
          <a:p>
            <a:pPr marL="0" indent="0">
              <a:lnSpc>
                <a:spcPct val="100000"/>
              </a:lnSpc>
              <a:spcBef>
                <a:spcPts val="0"/>
              </a:spcBef>
              <a:spcAft>
                <a:spcPts val="0"/>
              </a:spcAft>
              <a:buClr>
                <a:schemeClr val="accent2">
                  <a:lumMod val="50000"/>
                </a:schemeClr>
              </a:buClr>
              <a:buNone/>
            </a:pPr>
            <a:r>
              <a:rPr lang="zh-TW" altLang="zh-HK" sz="3600" b="1" dirty="0">
                <a:solidFill>
                  <a:srgbClr val="FF0000"/>
                </a:solidFill>
                <a:ea typeface="華康儷中黑" panose="020B0509000000000000" pitchFamily="49" charset="-120"/>
                <a:cs typeface="MHeiHK-Light"/>
              </a:rPr>
              <a:t>植物固醇 </a:t>
            </a:r>
          </a:p>
          <a:p>
            <a:pPr marL="324000">
              <a:spcBef>
                <a:spcPts val="0"/>
              </a:spcBef>
              <a:spcAft>
                <a:spcPts val="500"/>
              </a:spcAft>
              <a:buClr>
                <a:srgbClr val="002060"/>
              </a:buClr>
            </a:pPr>
            <a:r>
              <a:rPr lang="zh-TW" altLang="zh-HK" dirty="0">
                <a:solidFill>
                  <a:srgbClr val="22228B"/>
                </a:solidFill>
                <a:ea typeface="華康儷中黑" panose="020B0509000000000000" pitchFamily="49" charset="-120"/>
                <a:cs typeface="MHeiHK-Light"/>
              </a:rPr>
              <a:t>補充植物固醇（尤其是</a:t>
            </a:r>
            <a:r>
              <a:rPr lang="en-US" altLang="zh-HK" dirty="0">
                <a:solidFill>
                  <a:srgbClr val="22228B"/>
                </a:solidFill>
                <a:ea typeface="華康儷中黑" panose="020B0509000000000000" pitchFamily="49" charset="-120"/>
                <a:cs typeface="MHeiHK-Light"/>
              </a:rPr>
              <a:t>β-</a:t>
            </a:r>
            <a:r>
              <a:rPr lang="zh-TW" altLang="zh-HK" dirty="0">
                <a:solidFill>
                  <a:srgbClr val="22228B"/>
                </a:solidFill>
                <a:ea typeface="華康儷中黑" panose="020B0509000000000000" pitchFamily="49" charset="-120"/>
                <a:cs typeface="MHeiHK-Light"/>
              </a:rPr>
              <a:t>谷固醇）有助維持健康的前列腺大小和泌尿功</a:t>
            </a:r>
            <a:r>
              <a:rPr lang="zh-TW" altLang="zh-HK" dirty="0" smtClean="0">
                <a:solidFill>
                  <a:srgbClr val="22228B"/>
                </a:solidFill>
                <a:ea typeface="華康儷中黑" panose="020B0509000000000000" pitchFamily="49" charset="-120"/>
                <a:cs typeface="MHeiHK-Light"/>
              </a:rPr>
              <a:t>能</a:t>
            </a:r>
            <a:endParaRPr lang="en-US" altLang="zh-HK" sz="2800" b="1" dirty="0" smtClean="0">
              <a:solidFill>
                <a:srgbClr val="FF0000"/>
              </a:solidFill>
              <a:ea typeface="華康儷中黑" panose="020B0509000000000000" pitchFamily="49" charset="-120"/>
            </a:endParaRPr>
          </a:p>
        </p:txBody>
      </p:sp>
      <p:sp>
        <p:nvSpPr>
          <p:cNvPr id="4" name="矩形 2"/>
          <p:cNvSpPr>
            <a:spLocks noChangeArrowheads="1"/>
          </p:cNvSpPr>
          <p:nvPr/>
        </p:nvSpPr>
        <p:spPr bwMode="auto">
          <a:xfrm>
            <a:off x="467544" y="123478"/>
            <a:ext cx="594015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en-US" sz="4000" b="1" dirty="0" smtClean="0">
                <a:solidFill>
                  <a:srgbClr val="4BACC6">
                    <a:lumMod val="50000"/>
                  </a:srgbClr>
                </a:solidFill>
                <a:ea typeface="華康儷中黑" panose="020B0509000000000000" pitchFamily="49" charset="-120"/>
                <a:cs typeface="儷黑 Pro"/>
              </a:rPr>
              <a:t>飲食建議</a:t>
            </a:r>
            <a:endParaRPr lang="en-US" altLang="zh-TW" sz="4000" b="1" dirty="0" smtClean="0">
              <a:solidFill>
                <a:srgbClr val="4BACC6">
                  <a:lumMod val="50000"/>
                </a:srgbClr>
              </a:solidFill>
              <a:ea typeface="華康儷中黑" panose="020B0509000000000000" pitchFamily="49" charset="-120"/>
              <a:cs typeface="儷黑 Pro"/>
            </a:endParaRPr>
          </a:p>
          <a:p>
            <a:pPr defTabSz="457200" eaLnBrk="0" fontAlgn="base" hangingPunct="0">
              <a:spcBef>
                <a:spcPct val="0"/>
              </a:spcBef>
              <a:spcAft>
                <a:spcPct val="0"/>
              </a:spcAft>
            </a:pPr>
            <a:r>
              <a:rPr lang="en-US" altLang="zh-TW" sz="3600" b="1" dirty="0" smtClean="0">
                <a:solidFill>
                  <a:srgbClr val="4BACC6">
                    <a:lumMod val="50000"/>
                  </a:srgbClr>
                </a:solidFill>
                <a:ea typeface="華康儷中黑" panose="020B0509000000000000" pitchFamily="49" charset="-120"/>
              </a:rPr>
              <a:t>Dietary Suggestions</a:t>
            </a:r>
            <a:endParaRPr lang="en-US" altLang="en-US" sz="3600" b="1" dirty="0">
              <a:solidFill>
                <a:srgbClr val="4BACC6">
                  <a:lumMod val="50000"/>
                </a:srgbClr>
              </a:solidFill>
              <a:ea typeface="華康儷中黑" panose="020B0509000000000000" pitchFamily="49" charset="-120"/>
            </a:endParaRPr>
          </a:p>
        </p:txBody>
      </p:sp>
      <p:sp>
        <p:nvSpPr>
          <p:cNvPr id="2" name="Rectangle 1"/>
          <p:cNvSpPr/>
          <p:nvPr/>
        </p:nvSpPr>
        <p:spPr>
          <a:xfrm>
            <a:off x="780401" y="3157979"/>
            <a:ext cx="6912768" cy="1520416"/>
          </a:xfrm>
          <a:prstGeom prst="rect">
            <a:avLst/>
          </a:prstGeom>
        </p:spPr>
        <p:txBody>
          <a:bodyPr wrap="square">
            <a:spAutoFit/>
          </a:bodyPr>
          <a:lstStyle/>
          <a:p>
            <a:pPr defTabSz="457200" eaLnBrk="0" fontAlgn="base" hangingPunct="0">
              <a:spcAft>
                <a:spcPct val="0"/>
              </a:spcAft>
            </a:pPr>
            <a:r>
              <a:rPr lang="en-US" altLang="zh-HK" sz="2800" b="1" dirty="0">
                <a:solidFill>
                  <a:srgbClr val="FF0000"/>
                </a:solidFill>
                <a:ea typeface="華康儷中黑" panose="020B0509000000000000" pitchFamily="49" charset="-120"/>
              </a:rPr>
              <a:t>Plant Sterols </a:t>
            </a:r>
            <a:endParaRPr lang="zh-TW" altLang="zh-HK" sz="2800" b="1" dirty="0">
              <a:solidFill>
                <a:srgbClr val="FF0000"/>
              </a:solidFill>
              <a:ea typeface="華康儷中黑" panose="020B0509000000000000" pitchFamily="49" charset="-120"/>
            </a:endParaRPr>
          </a:p>
          <a:p>
            <a:pPr marL="285750" indent="-285750" defTabSz="457200" eaLnBrk="0" fontAlgn="base" hangingPunct="0">
              <a:lnSpc>
                <a:spcPct val="90000"/>
              </a:lnSpc>
              <a:spcBef>
                <a:spcPct val="0"/>
              </a:spcBef>
              <a:spcAft>
                <a:spcPct val="0"/>
              </a:spcAft>
              <a:buClr>
                <a:srgbClr val="002060"/>
              </a:buClr>
              <a:buSzPct val="80000"/>
              <a:buFont typeface="Arial" panose="020B0604020202020204" pitchFamily="34" charset="0"/>
              <a:buChar char="•"/>
            </a:pPr>
            <a:r>
              <a:rPr lang="en-US" altLang="zh-HK" sz="2400" dirty="0">
                <a:solidFill>
                  <a:srgbClr val="22228B"/>
                </a:solidFill>
                <a:ea typeface="華康儷中黑" panose="020B0509000000000000" pitchFamily="49" charset="-120"/>
              </a:rPr>
              <a:t>Supplementing with plant sterols, especially beta </a:t>
            </a:r>
            <a:r>
              <a:rPr lang="en-US" altLang="zh-HK" sz="2400" dirty="0" err="1">
                <a:solidFill>
                  <a:srgbClr val="22228B"/>
                </a:solidFill>
                <a:ea typeface="華康儷中黑" panose="020B0509000000000000" pitchFamily="49" charset="-120"/>
              </a:rPr>
              <a:t>sitosterol</a:t>
            </a:r>
            <a:r>
              <a:rPr lang="en-US" altLang="zh-HK" sz="2400" dirty="0">
                <a:solidFill>
                  <a:srgbClr val="22228B"/>
                </a:solidFill>
                <a:ea typeface="華康儷中黑" panose="020B0509000000000000" pitchFamily="49" charset="-120"/>
              </a:rPr>
              <a:t>, helps to maintain a healthy prostate size as well as urinary function. </a:t>
            </a:r>
          </a:p>
        </p:txBody>
      </p:sp>
    </p:spTree>
    <p:extLst>
      <p:ext uri="{BB962C8B-B14F-4D97-AF65-F5344CB8AC3E}">
        <p14:creationId xmlns:p14="http://schemas.microsoft.com/office/powerpoint/2010/main" val="18956619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endParaRPr lang="zh-HK" altLang="en-US" smtClean="0"/>
          </a:p>
        </p:txBody>
      </p:sp>
      <p:sp>
        <p:nvSpPr>
          <p:cNvPr id="37891" name="內容版面配置區 2"/>
          <p:cNvSpPr>
            <a:spLocks noGrp="1"/>
          </p:cNvSpPr>
          <p:nvPr>
            <p:ph idx="1"/>
          </p:nvPr>
        </p:nvSpPr>
        <p:spPr>
          <a:xfrm>
            <a:off x="1619672" y="1347614"/>
            <a:ext cx="5495280" cy="753387"/>
          </a:xfrm>
        </p:spPr>
        <p:txBody>
          <a:bodyPr/>
          <a:lstStyle/>
          <a:p>
            <a:pPr marL="0" indent="0">
              <a:lnSpc>
                <a:spcPct val="100000"/>
              </a:lnSpc>
              <a:spcBef>
                <a:spcPts val="0"/>
              </a:spcBef>
              <a:spcAft>
                <a:spcPts val="0"/>
              </a:spcAft>
              <a:buClr>
                <a:schemeClr val="accent2">
                  <a:lumMod val="50000"/>
                </a:schemeClr>
              </a:buClr>
              <a:buNone/>
            </a:pPr>
            <a:r>
              <a:rPr lang="zh-TW" altLang="en-US" sz="4400" dirty="0">
                <a:solidFill>
                  <a:srgbClr val="22228B"/>
                </a:solidFill>
                <a:ea typeface="華康儷中黑" panose="020B0509000000000000" pitchFamily="49" charset="-120"/>
                <a:cs typeface="MHeiHK-Light"/>
              </a:rPr>
              <a:t>有研究支持嗎？</a:t>
            </a:r>
            <a:endParaRPr lang="en-US" altLang="zh-TW" sz="4400" dirty="0">
              <a:solidFill>
                <a:srgbClr val="22228B"/>
              </a:solidFill>
              <a:ea typeface="華康儷中黑" panose="020B0509000000000000" pitchFamily="49" charset="-120"/>
              <a:cs typeface="MHeiHK-Light"/>
            </a:endParaRPr>
          </a:p>
          <a:p>
            <a:pPr marL="0" indent="0">
              <a:buNone/>
            </a:pPr>
            <a:endParaRPr lang="zh-HK" altLang="en-US" sz="4400" dirty="0" smtClean="0">
              <a:ea typeface="華康儷中黑" panose="020B0509000000000000" pitchFamily="49" charset="-120"/>
            </a:endParaRPr>
          </a:p>
        </p:txBody>
      </p:sp>
      <p:pic>
        <p:nvPicPr>
          <p:cNvPr id="37892" name="Picture 2" descr="http://www.rmutsb.ac.th/2011/upload/content/contentm-20120809151541120809151541006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300" y="2636684"/>
            <a:ext cx="4048247"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91681" y="2051913"/>
            <a:ext cx="5306453" cy="584775"/>
          </a:xfrm>
          <a:prstGeom prst="rect">
            <a:avLst/>
          </a:prstGeom>
        </p:spPr>
        <p:txBody>
          <a:bodyPr wrap="none">
            <a:spAutoFit/>
          </a:bodyPr>
          <a:lstStyle/>
          <a:p>
            <a:pPr defTabSz="457200" eaLnBrk="0" fontAlgn="base" hangingPunct="0">
              <a:spcBef>
                <a:spcPct val="0"/>
              </a:spcBef>
              <a:spcAft>
                <a:spcPct val="0"/>
              </a:spcAft>
            </a:pPr>
            <a:r>
              <a:rPr lang="en-US" altLang="zh-TW" sz="3200" dirty="0">
                <a:solidFill>
                  <a:srgbClr val="22228B"/>
                </a:solidFill>
                <a:ea typeface="華康儷中黑" panose="020B0509000000000000" pitchFamily="49" charset="-120"/>
              </a:rPr>
              <a:t>Do studies back up the claims?</a:t>
            </a:r>
          </a:p>
        </p:txBody>
      </p:sp>
    </p:spTree>
    <p:extLst>
      <p:ext uri="{BB962C8B-B14F-4D97-AF65-F5344CB8AC3E}">
        <p14:creationId xmlns:p14="http://schemas.microsoft.com/office/powerpoint/2010/main" val="3257102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4000" dirty="0">
                <a:solidFill>
                  <a:prstClr val="black"/>
                </a:solidFill>
                <a:ea typeface="華康儷中黑" panose="020B0509000000000000" pitchFamily="49" charset="-120"/>
              </a:rPr>
              <a:t>新產品巡禮 </a:t>
            </a:r>
            <a:r>
              <a:rPr lang="en-US" altLang="zh-TW" sz="3600" dirty="0">
                <a:solidFill>
                  <a:prstClr val="black"/>
                </a:solidFill>
                <a:ea typeface="華康儷中黑" panose="020B0509000000000000" pitchFamily="49" charset="-120"/>
              </a:rPr>
              <a:t>New Product Spotlights</a:t>
            </a:r>
            <a:endParaRPr lang="en-US" dirty="0"/>
          </a:p>
        </p:txBody>
      </p:sp>
      <p:pic>
        <p:nvPicPr>
          <p:cNvPr id="5" name="Picture 4" descr="O:\Product_SC\Communications\Graphics\Products Logo\isotonixLogo_0312.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65441"/>
          <a:stretch/>
        </p:blipFill>
        <p:spPr bwMode="auto">
          <a:xfrm>
            <a:off x="685800" y="1504950"/>
            <a:ext cx="4008860" cy="12932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roduct_SC\Communications\Graphics\Products Logo\Prime_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01986"/>
            <a:ext cx="2750514" cy="6413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O:\Product_SC\Communications\Graphics\Products Logo\DNA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504950"/>
            <a:ext cx="151765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11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p:txBody>
          <a:bodyPr/>
          <a:lstStyle/>
          <a:p>
            <a:endParaRPr lang="zh-HK" altLang="en-US" smtClean="0"/>
          </a:p>
        </p:txBody>
      </p:sp>
      <p:sp>
        <p:nvSpPr>
          <p:cNvPr id="39939" name="內容版面配置區 2"/>
          <p:cNvSpPr>
            <a:spLocks noGrp="1"/>
          </p:cNvSpPr>
          <p:nvPr>
            <p:ph idx="1"/>
          </p:nvPr>
        </p:nvSpPr>
        <p:spPr>
          <a:xfrm>
            <a:off x="1907704" y="1252162"/>
            <a:ext cx="4906888" cy="815532"/>
          </a:xfrm>
        </p:spPr>
        <p:txBody>
          <a:bodyPr/>
          <a:lstStyle/>
          <a:p>
            <a:pPr marL="0" indent="0">
              <a:spcBef>
                <a:spcPts val="0"/>
              </a:spcBef>
              <a:buClr>
                <a:schemeClr val="accent2">
                  <a:lumMod val="50000"/>
                </a:schemeClr>
              </a:buClr>
              <a:buNone/>
            </a:pPr>
            <a:r>
              <a:rPr lang="zh-TW" altLang="en-US" sz="4400" dirty="0">
                <a:solidFill>
                  <a:srgbClr val="22228B"/>
                </a:solidFill>
                <a:ea typeface="華康儷中黑" panose="020B0509000000000000" pitchFamily="49" charset="-120"/>
                <a:cs typeface="MHeiHK-Light"/>
              </a:rPr>
              <a:t>一項雙盲研究</a:t>
            </a:r>
            <a:r>
              <a:rPr lang="en-US" altLang="zh-TW" sz="4400" dirty="0" smtClean="0">
                <a:solidFill>
                  <a:srgbClr val="22228B"/>
                </a:solidFill>
                <a:ea typeface="華康儷中黑" panose="020B0509000000000000" pitchFamily="49" charset="-120"/>
                <a:cs typeface="MHeiHK-Light"/>
              </a:rPr>
              <a:t>…</a:t>
            </a:r>
            <a:endParaRPr lang="en-US" altLang="zh-TW" sz="4400" dirty="0">
              <a:solidFill>
                <a:srgbClr val="22228B"/>
              </a:solidFill>
              <a:ea typeface="華康儷中黑" panose="020B0509000000000000" pitchFamily="49" charset="-120"/>
              <a:cs typeface="MHeiHK-Light"/>
            </a:endParaRPr>
          </a:p>
        </p:txBody>
      </p:sp>
      <p:pic>
        <p:nvPicPr>
          <p:cNvPr id="39940" name="Picture 2" descr="http://1.bp.blogspot.com/-nKntvhydEic/UUYEUiyqpKI/AAAAAAAABdQ/YMHkWDZnoEU/s1600/double-bli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715766"/>
            <a:ext cx="2808312" cy="208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79712" y="1995692"/>
            <a:ext cx="3724096" cy="535531"/>
          </a:xfrm>
          <a:prstGeom prst="rect">
            <a:avLst/>
          </a:prstGeom>
        </p:spPr>
        <p:txBody>
          <a:bodyPr wrap="none">
            <a:spAutoFit/>
          </a:bodyPr>
          <a:lstStyle/>
          <a:p>
            <a:pPr defTabSz="457200" eaLnBrk="0" fontAlgn="base" hangingPunct="0">
              <a:lnSpc>
                <a:spcPct val="90000"/>
              </a:lnSpc>
              <a:spcBef>
                <a:spcPct val="0"/>
              </a:spcBef>
              <a:spcAft>
                <a:spcPct val="0"/>
              </a:spcAft>
              <a:buClr>
                <a:srgbClr val="F79646">
                  <a:lumMod val="75000"/>
                </a:srgbClr>
              </a:buClr>
              <a:buSzPct val="80000"/>
            </a:pPr>
            <a:r>
              <a:rPr lang="en-US" altLang="zh-TW" sz="3200" dirty="0">
                <a:solidFill>
                  <a:srgbClr val="22228B"/>
                </a:solidFill>
                <a:ea typeface="華康儷中黑" panose="020B0509000000000000" pitchFamily="49" charset="-120"/>
              </a:rPr>
              <a:t>A Double-Blind Study</a:t>
            </a:r>
            <a:endParaRPr lang="zh-HK" altLang="en-US" sz="3200" dirty="0">
              <a:solidFill>
                <a:srgbClr val="22228B"/>
              </a:solidFill>
              <a:ea typeface="華康儷中黑" panose="020B0509000000000000" pitchFamily="49" charset="-120"/>
            </a:endParaRPr>
          </a:p>
        </p:txBody>
      </p:sp>
    </p:spTree>
    <p:extLst>
      <p:ext uri="{BB962C8B-B14F-4D97-AF65-F5344CB8AC3E}">
        <p14:creationId xmlns:p14="http://schemas.microsoft.com/office/powerpoint/2010/main" val="1560000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5" name="矩形 2"/>
          <p:cNvSpPr>
            <a:spLocks noChangeArrowheads="1"/>
          </p:cNvSpPr>
          <p:nvPr/>
        </p:nvSpPr>
        <p:spPr bwMode="auto">
          <a:xfrm>
            <a:off x="467544" y="195486"/>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en-US" altLang="zh-HK" sz="3600" b="1" dirty="0">
                <a:solidFill>
                  <a:srgbClr val="4BACC6">
                    <a:lumMod val="50000"/>
                  </a:srgbClr>
                </a:solidFill>
                <a:ea typeface="華康儷中黑" panose="020B0509000000000000" pitchFamily="49" charset="-120"/>
              </a:rPr>
              <a:t>β-</a:t>
            </a:r>
            <a:r>
              <a:rPr lang="zh-TW" altLang="zh-HK" sz="3600" b="1" dirty="0">
                <a:solidFill>
                  <a:srgbClr val="4BACC6">
                    <a:lumMod val="50000"/>
                  </a:srgbClr>
                </a:solidFill>
                <a:ea typeface="華康儷中黑" panose="020B0509000000000000" pitchFamily="49" charset="-120"/>
              </a:rPr>
              <a:t>谷固醇</a:t>
            </a:r>
            <a:r>
              <a:rPr lang="zh-TW" altLang="en-US" sz="3600" b="1" dirty="0" smtClean="0">
                <a:solidFill>
                  <a:srgbClr val="4BACC6">
                    <a:lumMod val="50000"/>
                  </a:srgbClr>
                </a:solidFill>
                <a:ea typeface="華康儷中黑" panose="020B0509000000000000" pitchFamily="49" charset="-120"/>
              </a:rPr>
              <a:t>研究</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HK" sz="3600" b="1" dirty="0" smtClean="0">
                <a:solidFill>
                  <a:srgbClr val="4BACC6">
                    <a:lumMod val="50000"/>
                  </a:srgbClr>
                </a:solidFill>
                <a:ea typeface="華康儷中黑" panose="020B0509000000000000" pitchFamily="49" charset="-120"/>
              </a:rPr>
              <a:t>β-</a:t>
            </a:r>
            <a:r>
              <a:rPr lang="en-US" altLang="zh-HK" sz="3600" b="1" dirty="0" err="1">
                <a:solidFill>
                  <a:srgbClr val="4BACC6">
                    <a:lumMod val="50000"/>
                  </a:srgbClr>
                </a:solidFill>
                <a:ea typeface="華康儷中黑" panose="020B0509000000000000" pitchFamily="49" charset="-120"/>
              </a:rPr>
              <a:t>s</a:t>
            </a:r>
            <a:r>
              <a:rPr lang="en-US" altLang="zh-HK" sz="3600" b="1" dirty="0" err="1" smtClean="0">
                <a:solidFill>
                  <a:srgbClr val="4BACC6">
                    <a:lumMod val="50000"/>
                  </a:srgbClr>
                </a:solidFill>
                <a:ea typeface="華康儷中黑" panose="020B0509000000000000" pitchFamily="49" charset="-120"/>
              </a:rPr>
              <a:t>itosterol</a:t>
            </a:r>
            <a:r>
              <a:rPr lang="en-US" altLang="zh-HK" sz="3600" dirty="0" smtClean="0">
                <a:solidFill>
                  <a:srgbClr val="4BACC6">
                    <a:lumMod val="50000"/>
                  </a:srgbClr>
                </a:solidFill>
                <a:ea typeface="華康儷中黑" panose="020B0509000000000000" pitchFamily="49" charset="-120"/>
              </a:rPr>
              <a:t> </a:t>
            </a:r>
            <a:r>
              <a:rPr lang="en-US" altLang="zh-TW" sz="3600" b="1" dirty="0" smtClean="0">
                <a:solidFill>
                  <a:srgbClr val="4BACC6">
                    <a:lumMod val="50000"/>
                  </a:srgbClr>
                </a:solidFill>
                <a:ea typeface="華康儷中黑" panose="020B0509000000000000" pitchFamily="49" charset="-120"/>
              </a:rPr>
              <a:t>Study</a:t>
            </a:r>
            <a:r>
              <a:rPr lang="zh-TW" altLang="en-US" sz="3600" b="1" dirty="0" smtClean="0">
                <a:solidFill>
                  <a:srgbClr val="4BACC6">
                    <a:lumMod val="50000"/>
                  </a:srgbClr>
                </a:solidFill>
                <a:ea typeface="華康儷中黑" panose="020B0509000000000000" pitchFamily="49" charset="-120"/>
              </a:rPr>
              <a:t> </a:t>
            </a:r>
            <a:endParaRPr lang="en-US" altLang="en-US" sz="3600" b="1" dirty="0">
              <a:solidFill>
                <a:srgbClr val="4BACC6">
                  <a:lumMod val="50000"/>
                </a:srgbClr>
              </a:solidFill>
              <a:ea typeface="華康儷中黑" panose="020B0509000000000000" pitchFamily="49" charset="-120"/>
            </a:endParaRPr>
          </a:p>
        </p:txBody>
      </p:sp>
      <p:sp>
        <p:nvSpPr>
          <p:cNvPr id="6" name="內容版面配置區 2"/>
          <p:cNvSpPr txBox="1">
            <a:spLocks/>
          </p:cNvSpPr>
          <p:nvPr/>
        </p:nvSpPr>
        <p:spPr bwMode="auto">
          <a:xfrm>
            <a:off x="899592" y="1491634"/>
            <a:ext cx="6921524" cy="2220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404" rIns="0" bIns="0" numCol="1" anchor="t" anchorCtr="0" compatLnSpc="1">
            <a:prstTxWarp prst="textNoShape">
              <a:avLst/>
            </a:prstTxWarp>
          </a:bodyPr>
          <a:lstStyle>
            <a:lvl1pPr marL="342900" indent="-342900" algn="l" defTabSz="457200" rtl="0" eaLnBrk="0" fontAlgn="base" hangingPunct="0">
              <a:lnSpc>
                <a:spcPct val="93000"/>
              </a:lnSpc>
              <a:spcBef>
                <a:spcPct val="0"/>
              </a:spcBef>
              <a:spcAft>
                <a:spcPts val="1425"/>
              </a:spcAft>
              <a:buClr>
                <a:srgbClr val="000000"/>
              </a:buClr>
              <a:buSzPct val="100000"/>
              <a:buFont typeface="Times New Roman" panose="02020603050405020304" pitchFamily="18" charset="0"/>
              <a:defRPr sz="2200" kern="1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defRPr sz="1600" kern="1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defRPr sz="1600" kern="12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altLang="zh-HK" sz="3600" b="1" dirty="0" smtClean="0">
                <a:solidFill>
                  <a:srgbClr val="FF0000"/>
                </a:solidFill>
                <a:ea typeface="華康儷中黑" panose="020B0509000000000000" pitchFamily="49" charset="-120"/>
                <a:cs typeface="MHeiHK-Bold"/>
              </a:rPr>
              <a:t>200</a:t>
            </a:r>
            <a:r>
              <a:rPr lang="zh-HK" altLang="en-US" sz="3600" b="1" dirty="0" smtClean="0">
                <a:solidFill>
                  <a:srgbClr val="FF0000"/>
                </a:solidFill>
                <a:ea typeface="華康儷中黑" panose="020B0509000000000000" pitchFamily="49" charset="-120"/>
                <a:cs typeface="MHeiHK-Bold"/>
              </a:rPr>
              <a:t> </a:t>
            </a:r>
            <a:r>
              <a:rPr lang="en-US" altLang="zh-TW" sz="3600" b="1" dirty="0" smtClean="0">
                <a:solidFill>
                  <a:srgbClr val="FF0000"/>
                </a:solidFill>
                <a:ea typeface="華康儷中黑" panose="020B0509000000000000" pitchFamily="49" charset="-120"/>
                <a:cs typeface="MHeiHK-Bold"/>
              </a:rPr>
              <a:t>BPH </a:t>
            </a:r>
            <a:r>
              <a:rPr lang="zh-HK" altLang="en-US" sz="3600" b="1" dirty="0" smtClean="0">
                <a:solidFill>
                  <a:srgbClr val="FF0000"/>
                </a:solidFill>
                <a:ea typeface="華康儷中黑" panose="020B0509000000000000" pitchFamily="49" charset="-120"/>
                <a:cs typeface="MHeiHK-Bold"/>
              </a:rPr>
              <a:t>男病人</a:t>
            </a:r>
            <a:endParaRPr lang="en-US" altLang="zh-TW" sz="3600" b="1" dirty="0" smtClean="0">
              <a:solidFill>
                <a:srgbClr val="FF0000"/>
              </a:solidFill>
              <a:ea typeface="華康儷中黑" panose="020B0509000000000000" pitchFamily="49" charset="-120"/>
              <a:cs typeface="MHeiHK-Bold"/>
            </a:endParaRPr>
          </a:p>
          <a:p>
            <a:pPr marL="724050" lvl="1">
              <a:lnSpc>
                <a:spcPct val="100000"/>
              </a:lnSpc>
              <a:spcBef>
                <a:spcPts val="0"/>
              </a:spcBef>
              <a:spcAft>
                <a:spcPts val="0"/>
              </a:spcAft>
              <a:buClr>
                <a:srgbClr val="002060"/>
              </a:buClr>
              <a:buFont typeface="Arial" panose="020B0604020202020204" pitchFamily="34" charset="0"/>
              <a:buChar char="•"/>
            </a:pPr>
            <a:r>
              <a:rPr lang="en-US" altLang="zh-TW" sz="3600" dirty="0">
                <a:solidFill>
                  <a:srgbClr val="22228B"/>
                </a:solidFill>
                <a:ea typeface="華康儷中黑" panose="020B0509000000000000" pitchFamily="49" charset="-120"/>
                <a:cs typeface="MHeiHK-Light"/>
              </a:rPr>
              <a:t>20</a:t>
            </a:r>
            <a:r>
              <a:rPr lang="zh-TW" altLang="en-US" sz="3600" dirty="0">
                <a:solidFill>
                  <a:srgbClr val="22228B"/>
                </a:solidFill>
                <a:ea typeface="華康儷中黑" panose="020B0509000000000000" pitchFamily="49" charset="-120"/>
                <a:cs typeface="MHeiHK-Light"/>
              </a:rPr>
              <a:t>毫克</a:t>
            </a:r>
            <a:r>
              <a:rPr lang="en-US" altLang="zh-TW" sz="3600" dirty="0">
                <a:solidFill>
                  <a:srgbClr val="22228B"/>
                </a:solidFill>
                <a:ea typeface="華康儷中黑" panose="020B0509000000000000" pitchFamily="49" charset="-120"/>
                <a:cs typeface="MHeiHK-Light"/>
              </a:rPr>
              <a:t>β-</a:t>
            </a:r>
            <a:r>
              <a:rPr lang="zh-TW" altLang="en-US" sz="3600" dirty="0">
                <a:solidFill>
                  <a:srgbClr val="22228B"/>
                </a:solidFill>
                <a:ea typeface="華康儷中黑" panose="020B0509000000000000" pitchFamily="49" charset="-120"/>
                <a:cs typeface="MHeiHK-Light"/>
              </a:rPr>
              <a:t>谷</a:t>
            </a:r>
            <a:r>
              <a:rPr lang="zh-TW" altLang="zh-HK" sz="3600" dirty="0">
                <a:solidFill>
                  <a:srgbClr val="22228B"/>
                </a:solidFill>
                <a:ea typeface="華康儷中黑" panose="020B0509000000000000" pitchFamily="49" charset="-120"/>
                <a:cs typeface="MHeiHK-Light"/>
              </a:rPr>
              <a:t>固</a:t>
            </a:r>
            <a:r>
              <a:rPr lang="zh-TW" altLang="en-US" sz="3600" dirty="0">
                <a:solidFill>
                  <a:srgbClr val="22228B"/>
                </a:solidFill>
                <a:ea typeface="華康儷中黑" panose="020B0509000000000000" pitchFamily="49" charset="-120"/>
                <a:cs typeface="MHeiHK-Light"/>
              </a:rPr>
              <a:t>醇 </a:t>
            </a:r>
            <a:r>
              <a:rPr lang="en-US" altLang="zh-TW" sz="3600" dirty="0">
                <a:solidFill>
                  <a:srgbClr val="22228B"/>
                </a:solidFill>
                <a:ea typeface="華康儷中黑" panose="020B0509000000000000" pitchFamily="49" charset="-120"/>
                <a:cs typeface="MHeiHK-Light"/>
              </a:rPr>
              <a:t>(</a:t>
            </a:r>
            <a:r>
              <a:rPr lang="zh-TW" altLang="en-US" sz="3600" dirty="0">
                <a:solidFill>
                  <a:srgbClr val="22228B"/>
                </a:solidFill>
                <a:ea typeface="華康儷中黑" panose="020B0509000000000000" pitchFamily="49" charset="-120"/>
                <a:cs typeface="MHeiHK-Light"/>
              </a:rPr>
              <a:t>六個月</a:t>
            </a:r>
            <a:r>
              <a:rPr lang="en-US" altLang="zh-TW" sz="3600" dirty="0">
                <a:solidFill>
                  <a:srgbClr val="22228B"/>
                </a:solidFill>
                <a:ea typeface="華康儷中黑" panose="020B0509000000000000" pitchFamily="49" charset="-120"/>
                <a:cs typeface="MHeiHK-Light"/>
              </a:rPr>
              <a:t>)</a:t>
            </a:r>
            <a:endParaRPr lang="zh-TW" altLang="en-US" sz="3600" dirty="0">
              <a:solidFill>
                <a:srgbClr val="22228B"/>
              </a:solidFill>
              <a:ea typeface="華康儷中黑" panose="020B0509000000000000" pitchFamily="49" charset="-120"/>
              <a:cs typeface="MHeiHK-Light"/>
            </a:endParaRPr>
          </a:p>
          <a:p>
            <a:pPr lvl="1" indent="-280988">
              <a:lnSpc>
                <a:spcPct val="100000"/>
              </a:lnSpc>
              <a:spcBef>
                <a:spcPts val="0"/>
              </a:spcBef>
              <a:spcAft>
                <a:spcPts val="500"/>
              </a:spcAft>
              <a:buClr>
                <a:srgbClr val="002060"/>
              </a:buClr>
              <a:buFont typeface="Arial" panose="020B0604020202020204" pitchFamily="34" charset="0"/>
              <a:buChar char="•"/>
            </a:pPr>
            <a:r>
              <a:rPr lang="zh-TW" altLang="en-US" sz="3600" dirty="0">
                <a:solidFill>
                  <a:srgbClr val="22228B"/>
                </a:solidFill>
                <a:ea typeface="華康儷中黑" panose="020B0509000000000000" pitchFamily="49" charset="-120"/>
                <a:cs typeface="MHeiHK-Light"/>
              </a:rPr>
              <a:t>安慰劑</a:t>
            </a:r>
            <a:r>
              <a:rPr lang="zh-TW" altLang="en-US" sz="3600" dirty="0" smtClean="0">
                <a:solidFill>
                  <a:srgbClr val="22228B"/>
                </a:solidFill>
                <a:ea typeface="華康儷中黑" panose="020B0509000000000000" pitchFamily="49" charset="-120"/>
                <a:cs typeface="MHeiHK-Light"/>
              </a:rPr>
              <a:t>組</a:t>
            </a:r>
            <a:endParaRPr lang="en-US" altLang="zh-HK" sz="3200" dirty="0" smtClean="0">
              <a:solidFill>
                <a:srgbClr val="F79646">
                  <a:lumMod val="75000"/>
                </a:srgbClr>
              </a:solidFill>
              <a:ea typeface="華康儷中黑" panose="020B0509000000000000" pitchFamily="49" charset="-120"/>
              <a:cs typeface="MHeiHK-Light"/>
            </a:endParaRPr>
          </a:p>
          <a:p>
            <a:pPr lvl="1">
              <a:lnSpc>
                <a:spcPct val="80000"/>
              </a:lnSpc>
            </a:pPr>
            <a:endParaRPr lang="en-US" altLang="zh-HK" sz="3600" dirty="0" smtClean="0">
              <a:solidFill>
                <a:srgbClr val="F79646">
                  <a:lumMod val="75000"/>
                </a:srgbClr>
              </a:solidFill>
              <a:ea typeface="華康儷中黑" panose="020B0509000000000000" pitchFamily="49" charset="-120"/>
              <a:cs typeface="Calibri"/>
            </a:endParaRPr>
          </a:p>
          <a:p>
            <a:pPr lvl="1">
              <a:lnSpc>
                <a:spcPct val="80000"/>
              </a:lnSpc>
            </a:pPr>
            <a:endParaRPr lang="en-US" altLang="zh-HK" sz="3600" dirty="0" smtClean="0">
              <a:solidFill>
                <a:srgbClr val="F79646">
                  <a:lumMod val="75000"/>
                </a:srgbClr>
              </a:solidFill>
              <a:ea typeface="華康儷中黑" panose="020B0509000000000000" pitchFamily="49" charset="-120"/>
              <a:cs typeface="Calibri"/>
            </a:endParaRPr>
          </a:p>
          <a:p>
            <a:pPr lvl="1">
              <a:lnSpc>
                <a:spcPct val="80000"/>
              </a:lnSpc>
            </a:pPr>
            <a:endParaRPr lang="en-US" altLang="zh-HK" sz="3600" dirty="0" smtClean="0">
              <a:solidFill>
                <a:srgbClr val="F79646">
                  <a:lumMod val="75000"/>
                </a:srgbClr>
              </a:solidFill>
              <a:ea typeface="華康儷中黑" panose="020B0509000000000000" pitchFamily="49" charset="-120"/>
              <a:cs typeface="Calibri"/>
            </a:endParaRPr>
          </a:p>
          <a:p>
            <a:pPr lvl="1"/>
            <a:endParaRPr lang="en-US" altLang="zh-HK" sz="3600" dirty="0" smtClean="0">
              <a:solidFill>
                <a:srgbClr val="F79646">
                  <a:lumMod val="75000"/>
                </a:srgbClr>
              </a:solidFill>
              <a:ea typeface="華康儷中黑" panose="020B0509000000000000" pitchFamily="49" charset="-120"/>
            </a:endParaRPr>
          </a:p>
          <a:p>
            <a:endParaRPr lang="zh-HK" altLang="en-US" sz="3600" dirty="0" smtClean="0">
              <a:solidFill>
                <a:srgbClr val="F79646">
                  <a:lumMod val="75000"/>
                </a:srgbClr>
              </a:solidFill>
              <a:ea typeface="華康儷中黑" panose="020B0509000000000000" pitchFamily="49" charset="-120"/>
            </a:endParaRPr>
          </a:p>
        </p:txBody>
      </p:sp>
      <p:sp>
        <p:nvSpPr>
          <p:cNvPr id="7" name="矩形 1"/>
          <p:cNvSpPr/>
          <p:nvPr/>
        </p:nvSpPr>
        <p:spPr>
          <a:xfrm>
            <a:off x="31398" y="4900782"/>
            <a:ext cx="9505056" cy="200055"/>
          </a:xfrm>
          <a:prstGeom prst="rect">
            <a:avLst/>
          </a:prstGeom>
        </p:spPr>
        <p:txBody>
          <a:bodyPr wrap="square">
            <a:spAutoFit/>
          </a:bodyPr>
          <a:lstStyle/>
          <a:p>
            <a:pPr defTabSz="457200" eaLnBrk="0" fontAlgn="base" hangingPunct="0">
              <a:spcBef>
                <a:spcPct val="0"/>
              </a:spcBef>
              <a:spcAft>
                <a:spcPct val="0"/>
              </a:spcAft>
            </a:pPr>
            <a:r>
              <a:rPr lang="en-US" altLang="zh-HK" sz="700" i="1" dirty="0" err="1">
                <a:solidFill>
                  <a:prstClr val="black">
                    <a:lumMod val="75000"/>
                    <a:lumOff val="25000"/>
                  </a:prstClr>
                </a:solidFill>
              </a:rPr>
              <a:t>Berges</a:t>
            </a:r>
            <a:r>
              <a:rPr lang="en-US" altLang="zh-HK" sz="700" i="1" dirty="0">
                <a:solidFill>
                  <a:prstClr val="black">
                    <a:lumMod val="75000"/>
                    <a:lumOff val="25000"/>
                  </a:prstClr>
                </a:solidFill>
              </a:rPr>
              <a:t> RR, </a:t>
            </a:r>
            <a:r>
              <a:rPr lang="en-US" altLang="zh-HK" sz="700" i="1" dirty="0" err="1">
                <a:solidFill>
                  <a:prstClr val="black">
                    <a:lumMod val="75000"/>
                    <a:lumOff val="25000"/>
                  </a:prstClr>
                </a:solidFill>
              </a:rPr>
              <a:t>Windeler</a:t>
            </a:r>
            <a:r>
              <a:rPr lang="en-US" altLang="zh-HK" sz="700" i="1" dirty="0">
                <a:solidFill>
                  <a:prstClr val="black">
                    <a:lumMod val="75000"/>
                    <a:lumOff val="25000"/>
                  </a:prstClr>
                </a:solidFill>
              </a:rPr>
              <a:t> J, </a:t>
            </a:r>
            <a:r>
              <a:rPr lang="en-US" altLang="zh-HK" sz="700" i="1" dirty="0" err="1">
                <a:solidFill>
                  <a:prstClr val="black">
                    <a:lumMod val="75000"/>
                    <a:lumOff val="25000"/>
                  </a:prstClr>
                </a:solidFill>
              </a:rPr>
              <a:t>Trampisch</a:t>
            </a:r>
            <a:r>
              <a:rPr lang="en-US" altLang="zh-HK" sz="700" i="1" dirty="0">
                <a:solidFill>
                  <a:prstClr val="black">
                    <a:lumMod val="75000"/>
                    <a:lumOff val="25000"/>
                  </a:prstClr>
                </a:solidFill>
              </a:rPr>
              <a:t> HJ, et al. </a:t>
            </a:r>
            <a:r>
              <a:rPr lang="en-US" altLang="zh-HK" sz="700" i="1" dirty="0" err="1">
                <a:solidFill>
                  <a:prstClr val="black">
                    <a:lumMod val="75000"/>
                    <a:lumOff val="25000"/>
                  </a:prstClr>
                </a:solidFill>
              </a:rPr>
              <a:t>Randomised</a:t>
            </a:r>
            <a:r>
              <a:rPr lang="en-US" altLang="zh-HK" sz="700" i="1" dirty="0">
                <a:solidFill>
                  <a:prstClr val="black">
                    <a:lumMod val="75000"/>
                    <a:lumOff val="25000"/>
                  </a:prstClr>
                </a:solidFill>
              </a:rPr>
              <a:t>, placebo-controlled, double-blind clinical trial of beta-</a:t>
            </a:r>
            <a:r>
              <a:rPr lang="en-US" altLang="zh-HK" sz="700" i="1" dirty="0" err="1">
                <a:solidFill>
                  <a:prstClr val="black">
                    <a:lumMod val="75000"/>
                    <a:lumOff val="25000"/>
                  </a:prstClr>
                </a:solidFill>
              </a:rPr>
              <a:t>sitosterol</a:t>
            </a:r>
            <a:r>
              <a:rPr lang="en-US" altLang="zh-HK" sz="700" i="1" dirty="0">
                <a:solidFill>
                  <a:prstClr val="black">
                    <a:lumMod val="75000"/>
                    <a:lumOff val="25000"/>
                  </a:prstClr>
                </a:solidFill>
              </a:rPr>
              <a:t> in patients with benign prostatic hyperplasia. Beta-</a:t>
            </a:r>
            <a:r>
              <a:rPr lang="en-US" altLang="zh-HK" sz="700" i="1" dirty="0" err="1">
                <a:solidFill>
                  <a:prstClr val="black">
                    <a:lumMod val="75000"/>
                    <a:lumOff val="25000"/>
                  </a:prstClr>
                </a:solidFill>
              </a:rPr>
              <a:t>sitosterol</a:t>
            </a:r>
            <a:r>
              <a:rPr lang="en-US" altLang="zh-HK" sz="700" i="1" dirty="0">
                <a:solidFill>
                  <a:prstClr val="black">
                    <a:lumMod val="75000"/>
                    <a:lumOff val="25000"/>
                  </a:prstClr>
                </a:solidFill>
              </a:rPr>
              <a:t> Study Group. Lancet 1995; 345:1529-1532.</a:t>
            </a:r>
            <a:endParaRPr lang="zh-HK" altLang="en-US" sz="700" i="1" dirty="0">
              <a:solidFill>
                <a:prstClr val="black">
                  <a:lumMod val="75000"/>
                  <a:lumOff val="25000"/>
                </a:prstClr>
              </a:solidFill>
            </a:endParaRPr>
          </a:p>
        </p:txBody>
      </p:sp>
      <p:sp>
        <p:nvSpPr>
          <p:cNvPr id="4" name="Rectangle 3"/>
          <p:cNvSpPr/>
          <p:nvPr/>
        </p:nvSpPr>
        <p:spPr>
          <a:xfrm>
            <a:off x="755576" y="3164505"/>
            <a:ext cx="6228692" cy="1748171"/>
          </a:xfrm>
          <a:prstGeom prst="rect">
            <a:avLst/>
          </a:prstGeom>
        </p:spPr>
        <p:txBody>
          <a:bodyPr wrap="square">
            <a:spAutoFit/>
          </a:bodyPr>
          <a:lstStyle/>
          <a:p>
            <a:pPr defTabSz="457200" eaLnBrk="0" fontAlgn="base" hangingPunct="0">
              <a:spcBef>
                <a:spcPct val="0"/>
              </a:spcBef>
            </a:pPr>
            <a:r>
              <a:rPr lang="en-US" altLang="zh-HK" sz="3200" b="1" dirty="0">
                <a:solidFill>
                  <a:srgbClr val="FF0000"/>
                </a:solidFill>
                <a:ea typeface="華康儷中黑" panose="020B0509000000000000" pitchFamily="49" charset="-120"/>
                <a:cs typeface="MHeiHK-Bold"/>
              </a:rPr>
              <a:t>200 men with BPH</a:t>
            </a:r>
          </a:p>
          <a:p>
            <a:pPr marL="800100" lvl="3" indent="-342900" fontAlgn="base">
              <a:lnSpc>
                <a:spcPct val="90000"/>
              </a:lnSpc>
              <a:buClr>
                <a:srgbClr val="002060"/>
              </a:buClr>
              <a:buSzPct val="80000"/>
              <a:buFont typeface="Arial"/>
              <a:buChar char="•"/>
            </a:pPr>
            <a:r>
              <a:rPr lang="en-US" altLang="zh-HK" sz="2800" dirty="0">
                <a:solidFill>
                  <a:srgbClr val="22228B"/>
                </a:solidFill>
                <a:ea typeface="華康儷中黑" panose="020B0509000000000000" pitchFamily="49" charset="-120"/>
              </a:rPr>
              <a:t>20 mg of beta-</a:t>
            </a:r>
            <a:r>
              <a:rPr lang="en-US" altLang="zh-HK" sz="2800" dirty="0" err="1">
                <a:solidFill>
                  <a:srgbClr val="22228B"/>
                </a:solidFill>
                <a:ea typeface="華康儷中黑" panose="020B0509000000000000" pitchFamily="49" charset="-120"/>
              </a:rPr>
              <a:t>sitosterol</a:t>
            </a:r>
            <a:r>
              <a:rPr lang="en-US" altLang="zh-HK" sz="2800" dirty="0">
                <a:solidFill>
                  <a:srgbClr val="22228B"/>
                </a:solidFill>
                <a:ea typeface="華康儷中黑" panose="020B0509000000000000" pitchFamily="49" charset="-120"/>
              </a:rPr>
              <a:t> (six months)</a:t>
            </a:r>
          </a:p>
          <a:p>
            <a:pPr marL="800100" lvl="3" indent="-342900" fontAlgn="base">
              <a:lnSpc>
                <a:spcPct val="90000"/>
              </a:lnSpc>
              <a:buClr>
                <a:srgbClr val="002060"/>
              </a:buClr>
              <a:buSzPct val="80000"/>
              <a:buFont typeface="Arial"/>
              <a:buChar char="•"/>
            </a:pPr>
            <a:r>
              <a:rPr lang="en-US" altLang="zh-HK" sz="2800" dirty="0">
                <a:solidFill>
                  <a:srgbClr val="22228B"/>
                </a:solidFill>
                <a:ea typeface="華康儷中黑" panose="020B0509000000000000" pitchFamily="49" charset="-120"/>
              </a:rPr>
              <a:t>Placebo group </a:t>
            </a:r>
          </a:p>
        </p:txBody>
      </p:sp>
    </p:spTree>
    <p:extLst>
      <p:ext uri="{BB962C8B-B14F-4D97-AF65-F5344CB8AC3E}">
        <p14:creationId xmlns:p14="http://schemas.microsoft.com/office/powerpoint/2010/main" val="34452030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0338" y="1419626"/>
            <a:ext cx="7984110" cy="3812839"/>
          </a:xfrm>
          <a:prstGeom prst="rect">
            <a:avLst/>
          </a:prstGeom>
        </p:spPr>
        <p:txBody>
          <a:bodyPr wrap="square">
            <a:spAutoFit/>
          </a:bodyPr>
          <a:lstStyle/>
          <a:p>
            <a:pPr defTabSz="457200" eaLnBrk="0" fontAlgn="base" hangingPunct="0">
              <a:lnSpc>
                <a:spcPct val="120000"/>
              </a:lnSpc>
              <a:spcBef>
                <a:spcPct val="0"/>
              </a:spcBef>
              <a:spcAft>
                <a:spcPct val="0"/>
              </a:spcAft>
            </a:pPr>
            <a:r>
              <a:rPr lang="zh-TW" altLang="en-US" sz="3600" b="1" dirty="0" smtClean="0">
                <a:solidFill>
                  <a:srgbClr val="FF0000"/>
                </a:solidFill>
                <a:ea typeface="華康儷中黑" panose="020B0509000000000000" pitchFamily="49" charset="-120"/>
                <a:cs typeface="儷黑 Pro"/>
              </a:rPr>
              <a:t>結果</a:t>
            </a:r>
            <a:r>
              <a:rPr lang="en-US" altLang="zh-TW" sz="3600" b="1" dirty="0" smtClean="0">
                <a:solidFill>
                  <a:srgbClr val="FF0000"/>
                </a:solidFill>
                <a:ea typeface="華康儷中黑" panose="020B0509000000000000" pitchFamily="49" charset="-120"/>
                <a:cs typeface="儷黑 Pro"/>
              </a:rPr>
              <a:t>: </a:t>
            </a:r>
            <a:r>
              <a:rPr lang="en-US" altLang="zh-TW" sz="3600" b="1" dirty="0" smtClean="0">
                <a:solidFill>
                  <a:srgbClr val="FF0000"/>
                </a:solidFill>
                <a:ea typeface="華康儷中黑" panose="020B0509000000000000" pitchFamily="49" charset="-120"/>
              </a:rPr>
              <a:t>β-</a:t>
            </a:r>
            <a:r>
              <a:rPr lang="zh-TW" altLang="en-US" sz="3600" b="1" dirty="0" smtClean="0">
                <a:solidFill>
                  <a:srgbClr val="FF0000"/>
                </a:solidFill>
                <a:ea typeface="華康儷中黑" panose="020B0509000000000000" pitchFamily="49" charset="-120"/>
                <a:cs typeface="MHeiHK-Light"/>
              </a:rPr>
              <a:t>谷</a:t>
            </a:r>
            <a:r>
              <a:rPr lang="zh-TW" altLang="zh-HK" sz="3600" b="1" dirty="0">
                <a:solidFill>
                  <a:srgbClr val="FF0000"/>
                </a:solidFill>
                <a:ea typeface="華康儷中黑" panose="020B0509000000000000" pitchFamily="49" charset="-120"/>
                <a:cs typeface="MHeiHK-Light"/>
              </a:rPr>
              <a:t>固</a:t>
            </a:r>
            <a:r>
              <a:rPr lang="zh-TW" altLang="en-US" sz="3600" b="1" dirty="0" smtClean="0">
                <a:solidFill>
                  <a:srgbClr val="FF0000"/>
                </a:solidFill>
                <a:ea typeface="華康儷中黑" panose="020B0509000000000000" pitchFamily="49" charset="-120"/>
                <a:cs typeface="MHeiHK-Light"/>
              </a:rPr>
              <a:t>醇</a:t>
            </a:r>
            <a:r>
              <a:rPr lang="zh-TW" altLang="en-US" sz="3600" b="1" dirty="0">
                <a:solidFill>
                  <a:srgbClr val="FF0000"/>
                </a:solidFill>
                <a:ea typeface="華康儷中黑" panose="020B0509000000000000" pitchFamily="49" charset="-120"/>
                <a:cs typeface="MHeiHK-Light"/>
              </a:rPr>
              <a:t>組</a:t>
            </a:r>
            <a:endParaRPr lang="en-US" altLang="zh-TW" sz="3600" b="1" dirty="0" smtClean="0">
              <a:solidFill>
                <a:srgbClr val="FF0000"/>
              </a:solidFill>
              <a:ea typeface="華康儷中黑" panose="020B0509000000000000" pitchFamily="49" charset="-120"/>
              <a:cs typeface="MHeiHK-Light"/>
            </a:endParaRPr>
          </a:p>
          <a:p>
            <a:pPr defTabSz="457200" eaLnBrk="0" fontAlgn="base" hangingPunct="0">
              <a:spcAft>
                <a:spcPts val="500"/>
              </a:spcAft>
              <a:buClr>
                <a:srgbClr val="C0504D">
                  <a:lumMod val="50000"/>
                </a:srgbClr>
              </a:buClr>
              <a:buSzPct val="100000"/>
            </a:pPr>
            <a:r>
              <a:rPr lang="zh-TW" altLang="en-US" sz="3600" dirty="0">
                <a:solidFill>
                  <a:srgbClr val="22228B"/>
                </a:solidFill>
                <a:ea typeface="華康儷中黑" panose="020B0509000000000000" pitchFamily="49" charset="-120"/>
                <a:cs typeface="MHeiHK-Light"/>
              </a:rPr>
              <a:t>增加最大尿流率，並減少平均剩餘尿</a:t>
            </a:r>
            <a:r>
              <a:rPr lang="zh-HK" altLang="en-US" sz="3600" dirty="0" smtClean="0">
                <a:solidFill>
                  <a:srgbClr val="22228B"/>
                </a:solidFill>
                <a:ea typeface="華康儷中黑" panose="020B0509000000000000" pitchFamily="49" charset="-120"/>
                <a:cs typeface="MHeiHK-Light"/>
              </a:rPr>
              <a:t>量</a:t>
            </a:r>
            <a:endParaRPr lang="en-US" altLang="zh-TW" sz="3200" dirty="0">
              <a:solidFill>
                <a:srgbClr val="F79646">
                  <a:lumMod val="75000"/>
                </a:srgbClr>
              </a:solidFill>
              <a:ea typeface="華康儷中黑" panose="020B0509000000000000" pitchFamily="49" charset="-120"/>
              <a:cs typeface="MHeiHK-Light"/>
            </a:endParaRPr>
          </a:p>
          <a:p>
            <a:pPr defTabSz="457200" eaLnBrk="0" fontAlgn="base" hangingPunct="0">
              <a:lnSpc>
                <a:spcPct val="120000"/>
              </a:lnSpc>
              <a:spcBef>
                <a:spcPct val="0"/>
              </a:spcBef>
              <a:spcAft>
                <a:spcPct val="0"/>
              </a:spcAft>
            </a:pPr>
            <a:endParaRPr lang="en-US" altLang="zh-TW" sz="3200" dirty="0" smtClean="0">
              <a:solidFill>
                <a:srgbClr val="F79646">
                  <a:lumMod val="75000"/>
                </a:srgbClr>
              </a:solidFill>
              <a:ea typeface="華康儷中黑" panose="020B0509000000000000" pitchFamily="49" charset="-120"/>
              <a:cs typeface="MHeiHK-Light"/>
            </a:endParaRPr>
          </a:p>
          <a:p>
            <a:pPr defTabSz="457200" eaLnBrk="0" fontAlgn="base" hangingPunct="0">
              <a:lnSpc>
                <a:spcPct val="120000"/>
              </a:lnSpc>
              <a:spcBef>
                <a:spcPct val="0"/>
              </a:spcBef>
              <a:spcAft>
                <a:spcPct val="0"/>
              </a:spcAft>
            </a:pPr>
            <a:endParaRPr lang="en-US" altLang="zh-HK" sz="3200" dirty="0">
              <a:solidFill>
                <a:srgbClr val="F79646">
                  <a:lumMod val="75000"/>
                </a:srgbClr>
              </a:solidFill>
              <a:ea typeface="華康儷中黑" panose="020B0509000000000000" pitchFamily="49" charset="-120"/>
              <a:cs typeface="MHeiHK-Light"/>
            </a:endParaRPr>
          </a:p>
          <a:p>
            <a:pPr defTabSz="457200" eaLnBrk="0" fontAlgn="base" hangingPunct="0">
              <a:lnSpc>
                <a:spcPct val="120000"/>
              </a:lnSpc>
              <a:spcBef>
                <a:spcPct val="0"/>
              </a:spcBef>
              <a:spcAft>
                <a:spcPct val="0"/>
              </a:spcAft>
            </a:pPr>
            <a:endParaRPr lang="zh-HK" altLang="en-US" sz="3200" dirty="0">
              <a:solidFill>
                <a:srgbClr val="F79646">
                  <a:lumMod val="75000"/>
                </a:srgbClr>
              </a:solidFill>
              <a:ea typeface="華康儷中黑" panose="020B0509000000000000" pitchFamily="49" charset="-120"/>
              <a:cs typeface="MHeiHK-Light"/>
            </a:endParaRPr>
          </a:p>
          <a:p>
            <a:pPr defTabSz="457200" eaLnBrk="0" fontAlgn="base" hangingPunct="0">
              <a:lnSpc>
                <a:spcPct val="120000"/>
              </a:lnSpc>
              <a:spcBef>
                <a:spcPct val="0"/>
              </a:spcBef>
              <a:spcAft>
                <a:spcPct val="0"/>
              </a:spcAft>
            </a:pPr>
            <a:r>
              <a:rPr lang="en-US" altLang="zh-TW" sz="3600" dirty="0" smtClean="0">
                <a:solidFill>
                  <a:srgbClr val="F79646">
                    <a:lumMod val="75000"/>
                  </a:srgbClr>
                </a:solidFill>
                <a:ea typeface="華康儷中黑" panose="020B0509000000000000" pitchFamily="49" charset="-120"/>
                <a:cs typeface="儷黑 Pro"/>
              </a:rPr>
              <a:t> </a:t>
            </a:r>
          </a:p>
        </p:txBody>
      </p:sp>
      <p:sp>
        <p:nvSpPr>
          <p:cNvPr id="5" name="矩形 4"/>
          <p:cNvSpPr/>
          <p:nvPr/>
        </p:nvSpPr>
        <p:spPr>
          <a:xfrm>
            <a:off x="107504" y="4920830"/>
            <a:ext cx="9468544" cy="200055"/>
          </a:xfrm>
          <a:prstGeom prst="rect">
            <a:avLst/>
          </a:prstGeom>
        </p:spPr>
        <p:txBody>
          <a:bodyPr wrap="square">
            <a:spAutoFit/>
          </a:bodyPr>
          <a:lstStyle/>
          <a:p>
            <a:pPr defTabSz="457200" eaLnBrk="0" fontAlgn="base" hangingPunct="0">
              <a:spcBef>
                <a:spcPct val="0"/>
              </a:spcBef>
              <a:spcAft>
                <a:spcPct val="0"/>
              </a:spcAft>
            </a:pPr>
            <a:r>
              <a:rPr lang="en-US" altLang="zh-HK" sz="700" i="1" dirty="0" err="1">
                <a:solidFill>
                  <a:prstClr val="black">
                    <a:lumMod val="75000"/>
                    <a:lumOff val="25000"/>
                  </a:prstClr>
                </a:solidFill>
              </a:rPr>
              <a:t>Berges</a:t>
            </a:r>
            <a:r>
              <a:rPr lang="en-US" altLang="zh-HK" sz="700" i="1" dirty="0">
                <a:solidFill>
                  <a:prstClr val="black">
                    <a:lumMod val="75000"/>
                    <a:lumOff val="25000"/>
                  </a:prstClr>
                </a:solidFill>
              </a:rPr>
              <a:t> RR, </a:t>
            </a:r>
            <a:r>
              <a:rPr lang="en-US" altLang="zh-HK" sz="700" i="1" dirty="0" err="1">
                <a:solidFill>
                  <a:prstClr val="black">
                    <a:lumMod val="75000"/>
                    <a:lumOff val="25000"/>
                  </a:prstClr>
                </a:solidFill>
              </a:rPr>
              <a:t>Windeler</a:t>
            </a:r>
            <a:r>
              <a:rPr lang="en-US" altLang="zh-HK" sz="700" i="1" dirty="0">
                <a:solidFill>
                  <a:prstClr val="black">
                    <a:lumMod val="75000"/>
                    <a:lumOff val="25000"/>
                  </a:prstClr>
                </a:solidFill>
              </a:rPr>
              <a:t> J, </a:t>
            </a:r>
            <a:r>
              <a:rPr lang="en-US" altLang="zh-HK" sz="700" i="1" dirty="0" err="1">
                <a:solidFill>
                  <a:prstClr val="black">
                    <a:lumMod val="75000"/>
                    <a:lumOff val="25000"/>
                  </a:prstClr>
                </a:solidFill>
              </a:rPr>
              <a:t>Trampisch</a:t>
            </a:r>
            <a:r>
              <a:rPr lang="en-US" altLang="zh-HK" sz="700" i="1" dirty="0">
                <a:solidFill>
                  <a:prstClr val="black">
                    <a:lumMod val="75000"/>
                    <a:lumOff val="25000"/>
                  </a:prstClr>
                </a:solidFill>
              </a:rPr>
              <a:t> HJ, et al. </a:t>
            </a:r>
            <a:r>
              <a:rPr lang="en-US" altLang="zh-HK" sz="700" i="1" dirty="0" err="1">
                <a:solidFill>
                  <a:prstClr val="black">
                    <a:lumMod val="75000"/>
                    <a:lumOff val="25000"/>
                  </a:prstClr>
                </a:solidFill>
              </a:rPr>
              <a:t>Randomised</a:t>
            </a:r>
            <a:r>
              <a:rPr lang="en-US" altLang="zh-HK" sz="700" i="1" dirty="0">
                <a:solidFill>
                  <a:prstClr val="black">
                    <a:lumMod val="75000"/>
                    <a:lumOff val="25000"/>
                  </a:prstClr>
                </a:solidFill>
              </a:rPr>
              <a:t>, placebo-controlled, double-blind clinical trial of beta-</a:t>
            </a:r>
            <a:r>
              <a:rPr lang="en-US" altLang="zh-HK" sz="700" i="1" dirty="0" err="1">
                <a:solidFill>
                  <a:prstClr val="black">
                    <a:lumMod val="75000"/>
                    <a:lumOff val="25000"/>
                  </a:prstClr>
                </a:solidFill>
              </a:rPr>
              <a:t>sitosterol</a:t>
            </a:r>
            <a:r>
              <a:rPr lang="en-US" altLang="zh-HK" sz="700" i="1" dirty="0">
                <a:solidFill>
                  <a:prstClr val="black">
                    <a:lumMod val="75000"/>
                    <a:lumOff val="25000"/>
                  </a:prstClr>
                </a:solidFill>
              </a:rPr>
              <a:t> in patients with benign prostatic hyperplasia. Beta-</a:t>
            </a:r>
            <a:r>
              <a:rPr lang="en-US" altLang="zh-HK" sz="700" i="1" dirty="0" err="1">
                <a:solidFill>
                  <a:prstClr val="black">
                    <a:lumMod val="75000"/>
                    <a:lumOff val="25000"/>
                  </a:prstClr>
                </a:solidFill>
              </a:rPr>
              <a:t>sitosterol</a:t>
            </a:r>
            <a:r>
              <a:rPr lang="en-US" altLang="zh-HK" sz="700" i="1" dirty="0">
                <a:solidFill>
                  <a:prstClr val="black">
                    <a:lumMod val="75000"/>
                    <a:lumOff val="25000"/>
                  </a:prstClr>
                </a:solidFill>
              </a:rPr>
              <a:t> Study Group. Lancet 1995; 345:1529-1532</a:t>
            </a:r>
            <a:endParaRPr lang="zh-HK" altLang="en-US" sz="700" i="1" dirty="0">
              <a:solidFill>
                <a:prstClr val="black">
                  <a:lumMod val="75000"/>
                  <a:lumOff val="25000"/>
                </a:prstClr>
              </a:solidFill>
            </a:endParaRPr>
          </a:p>
        </p:txBody>
      </p:sp>
      <p:sp>
        <p:nvSpPr>
          <p:cNvPr id="4" name="矩形 2"/>
          <p:cNvSpPr>
            <a:spLocks noChangeArrowheads="1"/>
          </p:cNvSpPr>
          <p:nvPr/>
        </p:nvSpPr>
        <p:spPr bwMode="auto">
          <a:xfrm>
            <a:off x="323528" y="119042"/>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en-US" altLang="zh-HK" sz="3600" b="1" dirty="0">
                <a:solidFill>
                  <a:srgbClr val="4BACC6">
                    <a:lumMod val="50000"/>
                  </a:srgbClr>
                </a:solidFill>
                <a:ea typeface="華康儷中黑" panose="020B0509000000000000" pitchFamily="49" charset="-120"/>
              </a:rPr>
              <a:t>β-</a:t>
            </a:r>
            <a:r>
              <a:rPr lang="zh-TW" altLang="zh-HK" sz="3600" b="1" dirty="0">
                <a:solidFill>
                  <a:srgbClr val="4BACC6">
                    <a:lumMod val="50000"/>
                  </a:srgbClr>
                </a:solidFill>
                <a:ea typeface="華康儷中黑" panose="020B0509000000000000" pitchFamily="49" charset="-120"/>
              </a:rPr>
              <a:t>谷固醇</a:t>
            </a:r>
            <a:r>
              <a:rPr lang="zh-TW" altLang="en-US" sz="3600" b="1" dirty="0" smtClean="0">
                <a:solidFill>
                  <a:srgbClr val="4BACC6">
                    <a:lumMod val="50000"/>
                  </a:srgbClr>
                </a:solidFill>
                <a:ea typeface="華康儷中黑" panose="020B0509000000000000" pitchFamily="49" charset="-120"/>
              </a:rPr>
              <a:t>研究結果</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HK" sz="3600" b="1" dirty="0">
                <a:solidFill>
                  <a:srgbClr val="4BACC6">
                    <a:lumMod val="50000"/>
                  </a:srgbClr>
                </a:solidFill>
                <a:ea typeface="華康儷中黑" panose="020B0509000000000000" pitchFamily="49" charset="-120"/>
              </a:rPr>
              <a:t>β-</a:t>
            </a:r>
            <a:r>
              <a:rPr lang="en-US" altLang="zh-HK" sz="3600" b="1" dirty="0" err="1">
                <a:solidFill>
                  <a:srgbClr val="4BACC6">
                    <a:lumMod val="50000"/>
                  </a:srgbClr>
                </a:solidFill>
                <a:ea typeface="華康儷中黑" panose="020B0509000000000000" pitchFamily="49" charset="-120"/>
              </a:rPr>
              <a:t>sitosterol</a:t>
            </a:r>
            <a:r>
              <a:rPr lang="en-US" altLang="zh-HK" sz="3600" b="1" dirty="0">
                <a:solidFill>
                  <a:srgbClr val="4BACC6">
                    <a:lumMod val="50000"/>
                  </a:srgbClr>
                </a:solidFill>
                <a:ea typeface="華康儷中黑" panose="020B0509000000000000" pitchFamily="49" charset="-120"/>
              </a:rPr>
              <a:t> </a:t>
            </a:r>
            <a:r>
              <a:rPr lang="en-US" altLang="zh-TW" sz="3600" b="1" dirty="0" smtClean="0">
                <a:solidFill>
                  <a:srgbClr val="4BACC6">
                    <a:lumMod val="50000"/>
                  </a:srgbClr>
                </a:solidFill>
                <a:ea typeface="華康儷中黑" panose="020B0509000000000000" pitchFamily="49" charset="-120"/>
              </a:rPr>
              <a:t>Study Results</a:t>
            </a:r>
            <a:endParaRPr lang="en-US" altLang="en-US" sz="3600" b="1" dirty="0">
              <a:solidFill>
                <a:srgbClr val="4BACC6">
                  <a:lumMod val="50000"/>
                </a:srgbClr>
              </a:solidFill>
              <a:ea typeface="華康儷中黑" panose="020B0509000000000000" pitchFamily="49" charset="-120"/>
            </a:endParaRPr>
          </a:p>
        </p:txBody>
      </p:sp>
      <p:sp>
        <p:nvSpPr>
          <p:cNvPr id="2" name="Rectangle 1"/>
          <p:cNvSpPr/>
          <p:nvPr/>
        </p:nvSpPr>
        <p:spPr>
          <a:xfrm>
            <a:off x="620338" y="2787774"/>
            <a:ext cx="7488832" cy="1311128"/>
          </a:xfrm>
          <a:prstGeom prst="rect">
            <a:avLst/>
          </a:prstGeom>
        </p:spPr>
        <p:txBody>
          <a:bodyPr wrap="square">
            <a:spAutoFit/>
          </a:bodyPr>
          <a:lstStyle/>
          <a:p>
            <a:pPr marL="0" lvl="1" defTabSz="457200" eaLnBrk="0" fontAlgn="base" hangingPunct="0">
              <a:lnSpc>
                <a:spcPct val="90000"/>
              </a:lnSpc>
              <a:spcBef>
                <a:spcPct val="0"/>
              </a:spcBef>
              <a:spcAft>
                <a:spcPct val="0"/>
              </a:spcAft>
            </a:pPr>
            <a:r>
              <a:rPr lang="en-US" altLang="zh-HK" sz="3200" b="1" dirty="0">
                <a:solidFill>
                  <a:srgbClr val="FF0000"/>
                </a:solidFill>
                <a:ea typeface="華康儷中黑" panose="020B0509000000000000" pitchFamily="49" charset="-120"/>
                <a:cs typeface="Calibri"/>
              </a:rPr>
              <a:t>Results: beta-</a:t>
            </a:r>
            <a:r>
              <a:rPr lang="en-US" altLang="zh-HK" sz="3200" b="1" dirty="0" err="1">
                <a:solidFill>
                  <a:srgbClr val="FF0000"/>
                </a:solidFill>
                <a:ea typeface="華康儷中黑" panose="020B0509000000000000" pitchFamily="49" charset="-120"/>
                <a:cs typeface="Calibri"/>
              </a:rPr>
              <a:t>sitosterol</a:t>
            </a:r>
            <a:r>
              <a:rPr lang="en-US" altLang="zh-HK" sz="3200" b="1" dirty="0">
                <a:solidFill>
                  <a:srgbClr val="FF0000"/>
                </a:solidFill>
                <a:ea typeface="華康儷中黑" panose="020B0509000000000000" pitchFamily="49" charset="-120"/>
                <a:cs typeface="Calibri"/>
              </a:rPr>
              <a:t> group</a:t>
            </a:r>
          </a:p>
          <a:p>
            <a:pPr marL="0" lvl="1" defTabSz="457200" eaLnBrk="0" fontAlgn="base" hangingPunct="0">
              <a:lnSpc>
                <a:spcPct val="90000"/>
              </a:lnSpc>
              <a:spcBef>
                <a:spcPct val="0"/>
              </a:spcBef>
              <a:spcAft>
                <a:spcPct val="0"/>
              </a:spcAft>
            </a:pPr>
            <a:r>
              <a:rPr lang="en-US" altLang="zh-HK" sz="2800" dirty="0">
                <a:solidFill>
                  <a:srgbClr val="22228B"/>
                </a:solidFill>
                <a:ea typeface="華康儷中黑" panose="020B0509000000000000" pitchFamily="49" charset="-120"/>
              </a:rPr>
              <a:t>An increase in maximum urine flow rate and a decrease in the mean residual urinary volume </a:t>
            </a:r>
          </a:p>
        </p:txBody>
      </p:sp>
    </p:spTree>
    <p:extLst>
      <p:ext uri="{BB962C8B-B14F-4D97-AF65-F5344CB8AC3E}">
        <p14:creationId xmlns:p14="http://schemas.microsoft.com/office/powerpoint/2010/main" val="14452341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323811"/>
            <a:ext cx="8064896" cy="2260735"/>
          </a:xfrm>
        </p:spPr>
        <p:txBody>
          <a:bodyPr/>
          <a:lstStyle/>
          <a:p>
            <a:pPr marL="347663" lvl="1" indent="-342900" defTabSz="457200" eaLnBrk="0" fontAlgn="base" hangingPunct="0">
              <a:spcBef>
                <a:spcPts val="0"/>
              </a:spcBef>
              <a:buClr>
                <a:srgbClr val="002060"/>
              </a:buClr>
              <a:buSzPct val="100000"/>
              <a:buFont typeface="Arial" panose="020B0604020202020204" pitchFamily="34" charset="0"/>
              <a:buChar char="•"/>
            </a:pPr>
            <a:r>
              <a:rPr lang="zh-TW" altLang="en-US" sz="3000" dirty="0">
                <a:solidFill>
                  <a:srgbClr val="22228B"/>
                </a:solidFill>
                <a:ea typeface="華康儷中黑" panose="020B0509000000000000" pitchFamily="49" charset="-120"/>
                <a:cs typeface="MHeiHK-Light"/>
              </a:rPr>
              <a:t>紓緩因為前列腺肥大或“良性前列腺增生”（</a:t>
            </a:r>
            <a:r>
              <a:rPr lang="en-US" altLang="zh-TW" sz="3000" dirty="0">
                <a:solidFill>
                  <a:srgbClr val="22228B"/>
                </a:solidFill>
                <a:ea typeface="華康儷中黑" panose="020B0509000000000000" pitchFamily="49" charset="-120"/>
                <a:cs typeface="MHeiHK-Light"/>
              </a:rPr>
              <a:t>BPH</a:t>
            </a:r>
            <a:r>
              <a:rPr lang="zh-TW" altLang="en-US" sz="3000" dirty="0">
                <a:solidFill>
                  <a:srgbClr val="22228B"/>
                </a:solidFill>
                <a:ea typeface="華康儷中黑" panose="020B0509000000000000" pitchFamily="49" charset="-120"/>
                <a:cs typeface="MHeiHK-Light"/>
              </a:rPr>
              <a:t>）引起的排尿困</a:t>
            </a:r>
            <a:r>
              <a:rPr lang="zh-TW" altLang="en-US" sz="3000" dirty="0" smtClean="0">
                <a:solidFill>
                  <a:srgbClr val="22228B"/>
                </a:solidFill>
                <a:ea typeface="華康儷中黑" panose="020B0509000000000000" pitchFamily="49" charset="-120"/>
                <a:cs typeface="MHeiHK-Light"/>
              </a:rPr>
              <a:t>難</a:t>
            </a:r>
            <a:endParaRPr lang="en-US" altLang="zh-TW" sz="3000" dirty="0">
              <a:solidFill>
                <a:srgbClr val="22228B"/>
              </a:solidFill>
              <a:ea typeface="華康儷中黑" panose="020B0509000000000000" pitchFamily="49" charset="-120"/>
              <a:cs typeface="MHeiHK-Light"/>
            </a:endParaRPr>
          </a:p>
          <a:p>
            <a:pPr marL="347663" lvl="1" indent="-342900" defTabSz="457200" eaLnBrk="0" fontAlgn="base" hangingPunct="0">
              <a:spcBef>
                <a:spcPts val="0"/>
              </a:spcBef>
              <a:buClr>
                <a:srgbClr val="002060"/>
              </a:buClr>
              <a:buSzPct val="100000"/>
              <a:buFont typeface="Arial" panose="020B0604020202020204" pitchFamily="34" charset="0"/>
              <a:buChar char="•"/>
            </a:pPr>
            <a:r>
              <a:rPr lang="zh-TW" altLang="en-US" sz="3000" dirty="0">
                <a:solidFill>
                  <a:srgbClr val="22228B"/>
                </a:solidFill>
                <a:ea typeface="華康儷中黑" panose="020B0509000000000000" pitchFamily="49" charset="-120"/>
                <a:cs typeface="MHeiHK-Light"/>
              </a:rPr>
              <a:t>服用</a:t>
            </a:r>
            <a:r>
              <a:rPr lang="en-US" altLang="zh-TW" sz="3000" dirty="0">
                <a:solidFill>
                  <a:srgbClr val="22228B"/>
                </a:solidFill>
                <a:ea typeface="華康儷中黑" panose="020B0509000000000000" pitchFamily="49" charset="-120"/>
                <a:cs typeface="MHeiHK-Light"/>
              </a:rPr>
              <a:t>β-</a:t>
            </a:r>
            <a:r>
              <a:rPr lang="zh-TW" altLang="en-US" sz="3000" dirty="0">
                <a:solidFill>
                  <a:srgbClr val="22228B"/>
                </a:solidFill>
                <a:ea typeface="華康儷中黑" panose="020B0509000000000000" pitchFamily="49" charset="-120"/>
                <a:cs typeface="MHeiHK-Light"/>
              </a:rPr>
              <a:t>谷</a:t>
            </a:r>
            <a:r>
              <a:rPr lang="zh-TW" altLang="zh-HK" sz="3000" dirty="0">
                <a:solidFill>
                  <a:srgbClr val="22228B"/>
                </a:solidFill>
                <a:ea typeface="華康儷中黑" panose="020B0509000000000000" pitchFamily="49" charset="-120"/>
                <a:cs typeface="MHeiHK-Light"/>
              </a:rPr>
              <a:t>固</a:t>
            </a:r>
            <a:r>
              <a:rPr lang="zh-TW" altLang="en-US" sz="3000" dirty="0">
                <a:solidFill>
                  <a:srgbClr val="22228B"/>
                </a:solidFill>
                <a:ea typeface="華康儷中黑" panose="020B0509000000000000" pitchFamily="49" charset="-120"/>
                <a:cs typeface="MHeiHK-Light"/>
              </a:rPr>
              <a:t>醇有助於紓緩</a:t>
            </a:r>
            <a:r>
              <a:rPr lang="en-US" altLang="zh-TW" sz="3000" dirty="0">
                <a:solidFill>
                  <a:srgbClr val="22228B"/>
                </a:solidFill>
                <a:ea typeface="華康儷中黑" panose="020B0509000000000000" pitchFamily="49" charset="-120"/>
                <a:cs typeface="MHeiHK-Light"/>
              </a:rPr>
              <a:t>BPH</a:t>
            </a:r>
            <a:r>
              <a:rPr lang="zh-TW" altLang="en-US" sz="3000" dirty="0">
                <a:solidFill>
                  <a:srgbClr val="22228B"/>
                </a:solidFill>
                <a:ea typeface="華康儷中黑" panose="020B0509000000000000" pitchFamily="49" charset="-120"/>
                <a:cs typeface="MHeiHK-Light"/>
              </a:rPr>
              <a:t>的症狀，它可以結合於前列腺，以幫助紓緩腫</a:t>
            </a:r>
            <a:r>
              <a:rPr lang="zh-TW" altLang="en-US" sz="3000" dirty="0" smtClean="0">
                <a:solidFill>
                  <a:srgbClr val="22228B"/>
                </a:solidFill>
                <a:ea typeface="華康儷中黑" panose="020B0509000000000000" pitchFamily="49" charset="-120"/>
                <a:cs typeface="MHeiHK-Light"/>
              </a:rPr>
              <a:t>脹</a:t>
            </a:r>
            <a:endParaRPr lang="en-US" altLang="zh-TW" sz="3000" dirty="0">
              <a:solidFill>
                <a:srgbClr val="22228B"/>
              </a:solidFill>
              <a:ea typeface="華康儷中黑" panose="020B0509000000000000" pitchFamily="49" charset="-120"/>
              <a:cs typeface="MHeiHK-Light"/>
            </a:endParaRPr>
          </a:p>
          <a:p>
            <a:pPr marL="347663" lvl="1" indent="-342900" defTabSz="457200" eaLnBrk="0" fontAlgn="base" hangingPunct="0">
              <a:spcBef>
                <a:spcPts val="0"/>
              </a:spcBef>
              <a:spcAft>
                <a:spcPts val="500"/>
              </a:spcAft>
              <a:buClr>
                <a:srgbClr val="002060"/>
              </a:buClr>
              <a:buSzPct val="100000"/>
              <a:buFont typeface="Arial" panose="020B0604020202020204" pitchFamily="34" charset="0"/>
              <a:buChar char="•"/>
            </a:pPr>
            <a:endParaRPr lang="en-US" altLang="zh-HK" sz="3000" dirty="0">
              <a:solidFill>
                <a:schemeClr val="accent6">
                  <a:lumMod val="75000"/>
                </a:schemeClr>
              </a:solidFill>
              <a:ea typeface="華康儷中黑" panose="020B0509000000000000" pitchFamily="49" charset="-120"/>
              <a:cs typeface="MHeiHK-Light"/>
            </a:endParaRPr>
          </a:p>
        </p:txBody>
      </p:sp>
      <p:sp>
        <p:nvSpPr>
          <p:cNvPr id="5" name="矩形 2"/>
          <p:cNvSpPr>
            <a:spLocks noChangeArrowheads="1"/>
          </p:cNvSpPr>
          <p:nvPr/>
        </p:nvSpPr>
        <p:spPr bwMode="auto">
          <a:xfrm>
            <a:off x="495817" y="123479"/>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en-US" altLang="zh-HK" sz="3600" b="1" dirty="0">
                <a:solidFill>
                  <a:srgbClr val="4BACC6">
                    <a:lumMod val="50000"/>
                  </a:srgbClr>
                </a:solidFill>
                <a:ea typeface="華康儷中黑" panose="020B0509000000000000" pitchFamily="49" charset="-120"/>
              </a:rPr>
              <a:t>β-</a:t>
            </a:r>
            <a:r>
              <a:rPr lang="zh-TW" altLang="zh-HK" sz="3600" b="1" dirty="0">
                <a:solidFill>
                  <a:srgbClr val="4BACC6">
                    <a:lumMod val="50000"/>
                  </a:srgbClr>
                </a:solidFill>
                <a:ea typeface="華康儷中黑" panose="020B0509000000000000" pitchFamily="49" charset="-120"/>
              </a:rPr>
              <a:t>谷固醇</a:t>
            </a:r>
            <a:r>
              <a:rPr lang="zh-TW" altLang="en-US" sz="3600" b="1" dirty="0" smtClean="0">
                <a:solidFill>
                  <a:srgbClr val="4BACC6">
                    <a:lumMod val="50000"/>
                  </a:srgbClr>
                </a:solidFill>
                <a:ea typeface="華康儷中黑" panose="020B0509000000000000" pitchFamily="49" charset="-120"/>
              </a:rPr>
              <a:t>研究結論</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HK" sz="3600" b="1" dirty="0">
                <a:solidFill>
                  <a:srgbClr val="4BACC6">
                    <a:lumMod val="50000"/>
                  </a:srgbClr>
                </a:solidFill>
                <a:ea typeface="華康儷中黑" panose="020B0509000000000000" pitchFamily="49" charset="-120"/>
              </a:rPr>
              <a:t>β-</a:t>
            </a:r>
            <a:r>
              <a:rPr lang="en-US" altLang="zh-HK" sz="3600" b="1" dirty="0" err="1">
                <a:solidFill>
                  <a:srgbClr val="4BACC6">
                    <a:lumMod val="50000"/>
                  </a:srgbClr>
                </a:solidFill>
                <a:ea typeface="華康儷中黑" panose="020B0509000000000000" pitchFamily="49" charset="-120"/>
              </a:rPr>
              <a:t>sitosterol</a:t>
            </a:r>
            <a:r>
              <a:rPr lang="en-US" altLang="zh-HK" sz="3600" b="1" dirty="0">
                <a:solidFill>
                  <a:srgbClr val="4BACC6">
                    <a:lumMod val="50000"/>
                  </a:srgbClr>
                </a:solidFill>
                <a:ea typeface="華康儷中黑" panose="020B0509000000000000" pitchFamily="49" charset="-120"/>
              </a:rPr>
              <a:t> </a:t>
            </a:r>
            <a:r>
              <a:rPr lang="en-US" altLang="zh-TW" sz="3600" b="1" dirty="0" smtClean="0">
                <a:solidFill>
                  <a:srgbClr val="4BACC6">
                    <a:lumMod val="50000"/>
                  </a:srgbClr>
                </a:solidFill>
                <a:ea typeface="華康儷中黑" panose="020B0509000000000000" pitchFamily="49" charset="-120"/>
              </a:rPr>
              <a:t>Study Conclusions</a:t>
            </a:r>
            <a:endParaRPr lang="en-US" altLang="en-US" sz="3600" b="1" dirty="0">
              <a:solidFill>
                <a:srgbClr val="4BACC6">
                  <a:lumMod val="50000"/>
                </a:srgbClr>
              </a:solidFill>
              <a:ea typeface="華康儷中黑" panose="020B0509000000000000" pitchFamily="49" charset="-120"/>
            </a:endParaRPr>
          </a:p>
        </p:txBody>
      </p:sp>
      <p:sp>
        <p:nvSpPr>
          <p:cNvPr id="4" name="內容版面配置區 2"/>
          <p:cNvSpPr txBox="1">
            <a:spLocks/>
          </p:cNvSpPr>
          <p:nvPr/>
        </p:nvSpPr>
        <p:spPr>
          <a:xfrm>
            <a:off x="539552" y="3219823"/>
            <a:ext cx="7560840" cy="17956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2" indent="-342900" fontAlgn="base">
              <a:lnSpc>
                <a:spcPct val="90000"/>
              </a:lnSpc>
              <a:spcBef>
                <a:spcPts val="0"/>
              </a:spcBef>
              <a:buClr>
                <a:srgbClr val="002060"/>
              </a:buClr>
              <a:buSzPct val="80000"/>
            </a:pPr>
            <a:r>
              <a:rPr lang="en-US" altLang="zh-HK" dirty="0" smtClean="0">
                <a:solidFill>
                  <a:srgbClr val="22228B"/>
                </a:solidFill>
                <a:ea typeface="華康儷中黑" panose="020B0509000000000000" pitchFamily="49" charset="-120"/>
              </a:rPr>
              <a:t>Relieving trouble urinating because of an enlarged prostate, or “benign prostatic hyperplasia” (BPH)</a:t>
            </a:r>
          </a:p>
          <a:p>
            <a:pPr marL="342900" lvl="2" indent="-342900" fontAlgn="base">
              <a:lnSpc>
                <a:spcPct val="90000"/>
              </a:lnSpc>
              <a:spcBef>
                <a:spcPts val="0"/>
              </a:spcBef>
              <a:buClr>
                <a:srgbClr val="002060"/>
              </a:buClr>
              <a:buSzPct val="80000"/>
            </a:pPr>
            <a:r>
              <a:rPr lang="en-US" altLang="zh-HK" dirty="0" smtClean="0">
                <a:solidFill>
                  <a:srgbClr val="22228B"/>
                </a:solidFill>
                <a:ea typeface="華康儷中黑" panose="020B0509000000000000" pitchFamily="49" charset="-120"/>
              </a:rPr>
              <a:t>Taking beta-</a:t>
            </a:r>
            <a:r>
              <a:rPr lang="en-US" altLang="zh-HK" dirty="0" err="1" smtClean="0">
                <a:solidFill>
                  <a:srgbClr val="22228B"/>
                </a:solidFill>
                <a:ea typeface="華康儷中黑" panose="020B0509000000000000" pitchFamily="49" charset="-120"/>
              </a:rPr>
              <a:t>sitosterol</a:t>
            </a:r>
            <a:r>
              <a:rPr lang="en-US" altLang="zh-HK" dirty="0" smtClean="0">
                <a:solidFill>
                  <a:srgbClr val="22228B"/>
                </a:solidFill>
                <a:ea typeface="華康儷中黑" panose="020B0509000000000000" pitchFamily="49" charset="-120"/>
              </a:rPr>
              <a:t> helps the symptoms of BPH and It can also bind to the prostate to help reduce swelling</a:t>
            </a:r>
          </a:p>
        </p:txBody>
      </p:sp>
    </p:spTree>
    <p:extLst>
      <p:ext uri="{BB962C8B-B14F-4D97-AF65-F5344CB8AC3E}">
        <p14:creationId xmlns:p14="http://schemas.microsoft.com/office/powerpoint/2010/main" val="1019364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a:xfrm>
            <a:off x="827584" y="1419626"/>
            <a:ext cx="7992888" cy="3393281"/>
          </a:xfrm>
        </p:spPr>
        <p:txBody>
          <a:bodyPr/>
          <a:lstStyle/>
          <a:p>
            <a:pPr marL="287338" indent="-287338">
              <a:spcBef>
                <a:spcPts val="0"/>
              </a:spcBef>
              <a:spcAft>
                <a:spcPts val="500"/>
              </a:spcAft>
              <a:buClr>
                <a:srgbClr val="002060"/>
              </a:buClr>
            </a:pPr>
            <a:r>
              <a:rPr lang="zh-TW" altLang="en-US" dirty="0">
                <a:solidFill>
                  <a:srgbClr val="22228B"/>
                </a:solidFill>
                <a:ea typeface="華康儷中黑" panose="020B0509000000000000" pitchFamily="49" charset="-120"/>
                <a:cs typeface="MHeiHK-Light"/>
              </a:rPr>
              <a:t>但它並不收縮前列腺肥大</a:t>
            </a:r>
            <a:endParaRPr lang="en-US" altLang="zh-TW" dirty="0" smtClean="0">
              <a:solidFill>
                <a:srgbClr val="22228B"/>
              </a:solidFill>
              <a:ea typeface="華康儷中黑" panose="020B0509000000000000" pitchFamily="49" charset="-120"/>
              <a:cs typeface="MHeiHK-Light"/>
            </a:endParaRPr>
          </a:p>
          <a:p>
            <a:pPr marL="287338" indent="-287338">
              <a:spcBef>
                <a:spcPts val="0"/>
              </a:spcBef>
              <a:spcAft>
                <a:spcPts val="500"/>
              </a:spcAft>
              <a:buClr>
                <a:srgbClr val="002060"/>
              </a:buClr>
              <a:buFont typeface="Arial" panose="020B0604020202020204" pitchFamily="34" charset="0"/>
              <a:buChar char="•"/>
            </a:pPr>
            <a:r>
              <a:rPr lang="zh-TW" altLang="zh-HK" dirty="0" smtClean="0">
                <a:solidFill>
                  <a:srgbClr val="22228B"/>
                </a:solidFill>
                <a:ea typeface="華康儷中黑" panose="020B0509000000000000" pitchFamily="49" charset="-120"/>
                <a:cs typeface="MHeiHK-Light"/>
              </a:rPr>
              <a:t>促</a:t>
            </a:r>
            <a:r>
              <a:rPr lang="zh-TW" altLang="zh-HK" dirty="0">
                <a:solidFill>
                  <a:srgbClr val="22228B"/>
                </a:solidFill>
                <a:ea typeface="華康儷中黑" panose="020B0509000000000000" pitchFamily="49" charset="-120"/>
                <a:cs typeface="MHeiHK-Light"/>
              </a:rPr>
              <a:t>進正常的</a:t>
            </a:r>
            <a:r>
              <a:rPr lang="en-US" altLang="zh-HK" dirty="0">
                <a:solidFill>
                  <a:srgbClr val="22228B"/>
                </a:solidFill>
                <a:ea typeface="華康儷中黑" panose="020B0509000000000000" pitchFamily="49" charset="-120"/>
                <a:cs typeface="MHeiHK-Light"/>
              </a:rPr>
              <a:t>5-</a:t>
            </a:r>
            <a:r>
              <a:rPr lang="zh-TW" altLang="zh-HK" dirty="0">
                <a:solidFill>
                  <a:srgbClr val="22228B"/>
                </a:solidFill>
                <a:ea typeface="華康儷中黑" panose="020B0509000000000000" pitchFamily="49" charset="-120"/>
                <a:cs typeface="MHeiHK-Light"/>
              </a:rPr>
              <a:t>甲型還原酵素活動，這種酵素負責將睪丸酮轉化成二氫睪丸酮</a:t>
            </a:r>
            <a:r>
              <a:rPr lang="en-US" altLang="zh-TW" dirty="0">
                <a:solidFill>
                  <a:srgbClr val="22228B"/>
                </a:solidFill>
                <a:ea typeface="華康儷中黑" panose="020B0509000000000000" pitchFamily="49" charset="-120"/>
                <a:cs typeface="MHeiHK-Light"/>
              </a:rPr>
              <a:t> (</a:t>
            </a:r>
            <a:r>
              <a:rPr lang="en-US" altLang="zh-HK" dirty="0">
                <a:solidFill>
                  <a:srgbClr val="22228B"/>
                </a:solidFill>
                <a:ea typeface="華康儷中黑" panose="020B0509000000000000" pitchFamily="49" charset="-120"/>
                <a:cs typeface="MHeiHK-Light"/>
              </a:rPr>
              <a:t>DHT</a:t>
            </a:r>
            <a:r>
              <a:rPr lang="en-US" altLang="zh-HK" dirty="0" smtClean="0">
                <a:solidFill>
                  <a:srgbClr val="22228B"/>
                </a:solidFill>
                <a:ea typeface="華康儷中黑" panose="020B0509000000000000" pitchFamily="49" charset="-120"/>
                <a:cs typeface="MHeiHK-Light"/>
              </a:rPr>
              <a:t>)</a:t>
            </a:r>
            <a:endParaRPr lang="en-US" altLang="zh-HK" dirty="0">
              <a:solidFill>
                <a:schemeClr val="accent6">
                  <a:lumMod val="75000"/>
                </a:schemeClr>
              </a:solidFill>
              <a:ea typeface="華康儷中黑" panose="020B0509000000000000" pitchFamily="49" charset="-120"/>
              <a:cs typeface="MHeiHK-Light"/>
            </a:endParaRPr>
          </a:p>
        </p:txBody>
      </p:sp>
      <p:sp>
        <p:nvSpPr>
          <p:cNvPr id="4" name="矩形 2"/>
          <p:cNvSpPr>
            <a:spLocks noChangeArrowheads="1"/>
          </p:cNvSpPr>
          <p:nvPr/>
        </p:nvSpPr>
        <p:spPr bwMode="auto">
          <a:xfrm>
            <a:off x="467544" y="123479"/>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en-US" altLang="zh-HK" sz="3600" b="1" dirty="0">
                <a:solidFill>
                  <a:srgbClr val="4BACC6">
                    <a:lumMod val="50000"/>
                  </a:srgbClr>
                </a:solidFill>
                <a:ea typeface="華康儷中黑" panose="020B0509000000000000" pitchFamily="49" charset="-120"/>
              </a:rPr>
              <a:t>β-</a:t>
            </a:r>
            <a:r>
              <a:rPr lang="zh-TW" altLang="zh-HK" sz="3600" b="1" dirty="0">
                <a:solidFill>
                  <a:srgbClr val="4BACC6">
                    <a:lumMod val="50000"/>
                  </a:srgbClr>
                </a:solidFill>
                <a:ea typeface="華康儷中黑" panose="020B0509000000000000" pitchFamily="49" charset="-120"/>
              </a:rPr>
              <a:t>谷固醇</a:t>
            </a:r>
            <a:r>
              <a:rPr lang="zh-TW" altLang="en-US" sz="3600" b="1" dirty="0" smtClean="0">
                <a:solidFill>
                  <a:srgbClr val="4BACC6">
                    <a:lumMod val="50000"/>
                  </a:srgbClr>
                </a:solidFill>
                <a:ea typeface="華康儷中黑" panose="020B0509000000000000" pitchFamily="49" charset="-120"/>
              </a:rPr>
              <a:t>研究結論</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HK" sz="3600" b="1" dirty="0">
                <a:solidFill>
                  <a:srgbClr val="4BACC6">
                    <a:lumMod val="50000"/>
                  </a:srgbClr>
                </a:solidFill>
                <a:ea typeface="華康儷中黑" panose="020B0509000000000000" pitchFamily="49" charset="-120"/>
              </a:rPr>
              <a:t>β-</a:t>
            </a:r>
            <a:r>
              <a:rPr lang="en-US" altLang="zh-HK" sz="3600" b="1" dirty="0" err="1">
                <a:solidFill>
                  <a:srgbClr val="4BACC6">
                    <a:lumMod val="50000"/>
                  </a:srgbClr>
                </a:solidFill>
                <a:ea typeface="華康儷中黑" panose="020B0509000000000000" pitchFamily="49" charset="-120"/>
              </a:rPr>
              <a:t>sitosterol</a:t>
            </a:r>
            <a:r>
              <a:rPr lang="en-US" altLang="zh-HK" sz="3600" b="1" dirty="0">
                <a:solidFill>
                  <a:srgbClr val="4BACC6">
                    <a:lumMod val="50000"/>
                  </a:srgbClr>
                </a:solidFill>
                <a:ea typeface="華康儷中黑" panose="020B0509000000000000" pitchFamily="49" charset="-120"/>
              </a:rPr>
              <a:t> </a:t>
            </a:r>
            <a:r>
              <a:rPr lang="en-US" altLang="zh-TW" sz="3600" b="1" dirty="0" smtClean="0">
                <a:solidFill>
                  <a:srgbClr val="4BACC6">
                    <a:lumMod val="50000"/>
                  </a:srgbClr>
                </a:solidFill>
                <a:ea typeface="華康儷中黑" panose="020B0509000000000000" pitchFamily="49" charset="-120"/>
              </a:rPr>
              <a:t>Study Conclusions</a:t>
            </a:r>
            <a:endParaRPr lang="en-US" altLang="en-US" sz="3600" b="1" dirty="0">
              <a:solidFill>
                <a:srgbClr val="4BACC6">
                  <a:lumMod val="50000"/>
                </a:srgbClr>
              </a:solidFill>
              <a:ea typeface="華康儷中黑" panose="020B0509000000000000" pitchFamily="49" charset="-120"/>
            </a:endParaRPr>
          </a:p>
        </p:txBody>
      </p:sp>
      <p:sp>
        <p:nvSpPr>
          <p:cNvPr id="5" name="Rectangle 4"/>
          <p:cNvSpPr/>
          <p:nvPr/>
        </p:nvSpPr>
        <p:spPr>
          <a:xfrm>
            <a:off x="859959" y="3147814"/>
            <a:ext cx="6768752" cy="1892826"/>
          </a:xfrm>
          <a:prstGeom prst="rect">
            <a:avLst/>
          </a:prstGeom>
        </p:spPr>
        <p:txBody>
          <a:bodyPr wrap="square">
            <a:spAutoFit/>
          </a:bodyPr>
          <a:lstStyle/>
          <a:p>
            <a:pPr marL="285750" lvl="1" indent="-285750" defTabSz="457200" eaLnBrk="0" fontAlgn="base" hangingPunct="0">
              <a:lnSpc>
                <a:spcPct val="90000"/>
              </a:lnSpc>
              <a:spcBef>
                <a:spcPct val="0"/>
              </a:spcBef>
              <a:spcAft>
                <a:spcPct val="0"/>
              </a:spcAft>
              <a:buFont typeface="Arial" panose="020B0604020202020204" pitchFamily="34" charset="0"/>
              <a:buChar char="•"/>
            </a:pPr>
            <a:r>
              <a:rPr lang="en-US" altLang="zh-HK" sz="2600" dirty="0" smtClean="0">
                <a:solidFill>
                  <a:srgbClr val="22228B"/>
                </a:solidFill>
                <a:ea typeface="華康儷中黑" panose="020B0509000000000000" pitchFamily="49" charset="-120"/>
                <a:cs typeface="Calibri"/>
              </a:rPr>
              <a:t>It </a:t>
            </a:r>
            <a:r>
              <a:rPr lang="en-US" altLang="zh-HK" sz="2600" dirty="0">
                <a:solidFill>
                  <a:srgbClr val="22228B"/>
                </a:solidFill>
                <a:ea typeface="華康儷中黑" panose="020B0509000000000000" pitchFamily="49" charset="-120"/>
                <a:cs typeface="Calibri"/>
              </a:rPr>
              <a:t>does not actually shrink an enlarged </a:t>
            </a:r>
            <a:r>
              <a:rPr lang="en-US" altLang="zh-HK" sz="2600" dirty="0" smtClean="0">
                <a:solidFill>
                  <a:srgbClr val="22228B"/>
                </a:solidFill>
                <a:ea typeface="華康儷中黑" panose="020B0509000000000000" pitchFamily="49" charset="-120"/>
                <a:cs typeface="Calibri"/>
              </a:rPr>
              <a:t>prostate</a:t>
            </a:r>
          </a:p>
          <a:p>
            <a:pPr marL="285750" lvl="1" indent="-285750" defTabSz="457200" eaLnBrk="0" fontAlgn="base" hangingPunct="0">
              <a:lnSpc>
                <a:spcPct val="90000"/>
              </a:lnSpc>
              <a:spcBef>
                <a:spcPct val="0"/>
              </a:spcBef>
              <a:spcAft>
                <a:spcPct val="0"/>
              </a:spcAft>
              <a:buFont typeface="Arial" panose="020B0604020202020204" pitchFamily="34" charset="0"/>
              <a:buChar char="•"/>
            </a:pPr>
            <a:r>
              <a:rPr lang="en-US" altLang="zh-HK" sz="2600" dirty="0" smtClean="0">
                <a:solidFill>
                  <a:srgbClr val="22228B"/>
                </a:solidFill>
                <a:ea typeface="華康儷中黑" panose="020B0509000000000000" pitchFamily="49" charset="-120"/>
                <a:cs typeface="Calibri"/>
              </a:rPr>
              <a:t>Promotes </a:t>
            </a:r>
            <a:r>
              <a:rPr lang="en-US" altLang="zh-HK" sz="2600" dirty="0">
                <a:solidFill>
                  <a:srgbClr val="22228B"/>
                </a:solidFill>
                <a:ea typeface="華康儷中黑" panose="020B0509000000000000" pitchFamily="49" charset="-120"/>
                <a:cs typeface="Calibri"/>
              </a:rPr>
              <a:t>normal 5-alpha-reductase activity, the enzyme responsible for the conversion of testosterone to dihydrotestosterone (DHT)</a:t>
            </a:r>
          </a:p>
          <a:p>
            <a:pPr marL="0" lvl="1" defTabSz="457200" eaLnBrk="0" fontAlgn="base" hangingPunct="0">
              <a:lnSpc>
                <a:spcPct val="90000"/>
              </a:lnSpc>
              <a:spcBef>
                <a:spcPct val="0"/>
              </a:spcBef>
              <a:spcAft>
                <a:spcPct val="0"/>
              </a:spcAft>
            </a:pPr>
            <a:endParaRPr lang="en-US" altLang="zh-HK" sz="2600" dirty="0">
              <a:solidFill>
                <a:srgbClr val="22228B"/>
              </a:solidFill>
              <a:latin typeface="Arial" panose="020B0604020202020204" pitchFamily="34" charset="0"/>
              <a:ea typeface="華康儷中黑" panose="020B0509000000000000" pitchFamily="49" charset="-120"/>
              <a:cs typeface="Calibri"/>
            </a:endParaRPr>
          </a:p>
        </p:txBody>
      </p:sp>
    </p:spTree>
    <p:extLst>
      <p:ext uri="{BB962C8B-B14F-4D97-AF65-F5344CB8AC3E}">
        <p14:creationId xmlns:p14="http://schemas.microsoft.com/office/powerpoint/2010/main" val="2719045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31640" y="699543"/>
            <a:ext cx="6552728" cy="1224136"/>
          </a:xfrm>
        </p:spPr>
        <p:txBody>
          <a:bodyPr/>
          <a:lstStyle/>
          <a:p>
            <a:pPr marL="0" indent="0">
              <a:spcBef>
                <a:spcPts val="0"/>
              </a:spcBef>
              <a:spcAft>
                <a:spcPts val="0"/>
              </a:spcAft>
              <a:buClr>
                <a:schemeClr val="accent2">
                  <a:lumMod val="50000"/>
                </a:schemeClr>
              </a:buClr>
              <a:buNone/>
            </a:pPr>
            <a:r>
              <a:rPr lang="zh-TW" altLang="zh-HK" dirty="0">
                <a:solidFill>
                  <a:srgbClr val="22228B"/>
                </a:solidFill>
                <a:ea typeface="華康儷中黑" panose="020B0509000000000000" pitchFamily="49" charset="-120"/>
                <a:cs typeface="MHeiHK-Light"/>
              </a:rPr>
              <a:t>二氫睪丸酮</a:t>
            </a:r>
            <a:r>
              <a:rPr lang="en-US" altLang="zh-TW" dirty="0">
                <a:solidFill>
                  <a:srgbClr val="22228B"/>
                </a:solidFill>
                <a:ea typeface="華康儷中黑" panose="020B0509000000000000" pitchFamily="49" charset="-120"/>
                <a:cs typeface="MHeiHK-Light"/>
              </a:rPr>
              <a:t> (</a:t>
            </a:r>
            <a:r>
              <a:rPr lang="en-US" altLang="zh-HK" dirty="0">
                <a:solidFill>
                  <a:srgbClr val="22228B"/>
                </a:solidFill>
                <a:ea typeface="華康儷中黑" panose="020B0509000000000000" pitchFamily="49" charset="-120"/>
                <a:cs typeface="MHeiHK-Light"/>
              </a:rPr>
              <a:t>DHT)</a:t>
            </a:r>
          </a:p>
          <a:p>
            <a:pPr>
              <a:spcBef>
                <a:spcPts val="0"/>
              </a:spcBef>
              <a:spcAft>
                <a:spcPts val="500"/>
              </a:spcAft>
              <a:buClr>
                <a:srgbClr val="002060"/>
              </a:buClr>
            </a:pPr>
            <a:r>
              <a:rPr lang="zh-TW" altLang="zh-HK" dirty="0">
                <a:solidFill>
                  <a:srgbClr val="22228B"/>
                </a:solidFill>
                <a:ea typeface="華康儷中黑" panose="020B0509000000000000" pitchFamily="49" charset="-120"/>
                <a:cs typeface="MHeiHK-Light"/>
              </a:rPr>
              <a:t>這種荷爾蒙會影響前列腺健</a:t>
            </a:r>
            <a:r>
              <a:rPr lang="zh-TW" altLang="zh-HK" dirty="0" smtClean="0">
                <a:solidFill>
                  <a:srgbClr val="22228B"/>
                </a:solidFill>
                <a:ea typeface="華康儷中黑" panose="020B0509000000000000" pitchFamily="49" charset="-120"/>
                <a:cs typeface="MHeiHK-Light"/>
              </a:rPr>
              <a:t>康</a:t>
            </a:r>
            <a:endParaRPr lang="en-US" altLang="zh-HK" sz="4000" b="1" dirty="0" smtClean="0">
              <a:solidFill>
                <a:srgbClr val="22228B"/>
              </a:solidFill>
              <a:ea typeface="新細明體" panose="02020500000000000000" pitchFamily="18" charset="-120"/>
              <a:cs typeface="Calibri"/>
            </a:endParaRPr>
          </a:p>
          <a:p>
            <a:endParaRPr lang="zh-HK" altLang="en-US" sz="4000" dirty="0"/>
          </a:p>
        </p:txBody>
      </p:sp>
      <p:pic>
        <p:nvPicPr>
          <p:cNvPr id="5" name="Picture 2" descr="http://dghxm7w6km1w9.cloudfront.net/content/ajpendo/308/12/E1035/F1.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81533"/>
            <a:ext cx="3779912" cy="20619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內容版面配置區 2"/>
          <p:cNvSpPr txBox="1">
            <a:spLocks/>
          </p:cNvSpPr>
          <p:nvPr/>
        </p:nvSpPr>
        <p:spPr>
          <a:xfrm>
            <a:off x="1331640" y="1824064"/>
            <a:ext cx="6552728" cy="153977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nSpc>
                <a:spcPct val="90000"/>
              </a:lnSpc>
              <a:spcAft>
                <a:spcPct val="0"/>
              </a:spcAft>
              <a:buFont typeface="Arial" panose="020B0604020202020204" pitchFamily="34" charset="0"/>
              <a:buNone/>
            </a:pPr>
            <a:r>
              <a:rPr lang="en-US" altLang="zh-HK" sz="3600" b="1" dirty="0" smtClean="0">
                <a:solidFill>
                  <a:srgbClr val="22228B"/>
                </a:solidFill>
                <a:cs typeface="Calibri"/>
              </a:rPr>
              <a:t>Dihydrotestosterone (DHT)</a:t>
            </a:r>
          </a:p>
          <a:p>
            <a:pPr marL="285750" lvl="1">
              <a:lnSpc>
                <a:spcPct val="90000"/>
              </a:lnSpc>
              <a:spcAft>
                <a:spcPct val="0"/>
              </a:spcAft>
              <a:buFont typeface="Arial" panose="020B0604020202020204" pitchFamily="34" charset="0"/>
              <a:buChar char="•"/>
            </a:pPr>
            <a:r>
              <a:rPr lang="en-US" altLang="zh-HK" dirty="0" smtClean="0">
                <a:solidFill>
                  <a:srgbClr val="22228B"/>
                </a:solidFill>
                <a:cs typeface="Calibri"/>
              </a:rPr>
              <a:t>Hormone that impacts prostate health</a:t>
            </a:r>
            <a:endParaRPr lang="zh-HK" altLang="en-US" dirty="0" smtClean="0">
              <a:solidFill>
                <a:srgbClr val="22228B"/>
              </a:solidFill>
              <a:cs typeface="Calibri"/>
            </a:endParaRPr>
          </a:p>
          <a:p>
            <a:endParaRPr lang="en-US" altLang="zh-HK" sz="4000" dirty="0" smtClean="0">
              <a:solidFill>
                <a:srgbClr val="7030A0"/>
              </a:solidFill>
              <a:latin typeface="MHeiHK-Light"/>
            </a:endParaRPr>
          </a:p>
          <a:p>
            <a:endParaRPr lang="zh-HK" altLang="en-US" sz="4000" dirty="0">
              <a:solidFill>
                <a:prstClr val="black"/>
              </a:solidFill>
            </a:endParaRPr>
          </a:p>
        </p:txBody>
      </p:sp>
    </p:spTree>
    <p:extLst>
      <p:ext uri="{BB962C8B-B14F-4D97-AF65-F5344CB8AC3E}">
        <p14:creationId xmlns:p14="http://schemas.microsoft.com/office/powerpoint/2010/main" val="1454847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dirty="0"/>
          </a:p>
        </p:txBody>
      </p:sp>
      <p:pic>
        <p:nvPicPr>
          <p:cNvPr id="3076" name="Picture 4" descr="http://www.smarthormonebalance.com/wp-content/uploads/2014/11/testosterone-prod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5" y="1563638"/>
            <a:ext cx="6255611" cy="191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9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dirty="0"/>
          </a:p>
        </p:txBody>
      </p:sp>
      <p:pic>
        <p:nvPicPr>
          <p:cNvPr id="2050" name="Picture 2" descr="http://broscience.co/wp-content/uploads/2016/02/increase-testosteron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203602"/>
            <a:ext cx="6264696" cy="319499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2"/>
          <p:cNvSpPr>
            <a:spLocks noChangeArrowheads="1"/>
          </p:cNvSpPr>
          <p:nvPr/>
        </p:nvSpPr>
        <p:spPr bwMode="auto">
          <a:xfrm>
            <a:off x="1907704" y="477298"/>
            <a:ext cx="594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en-US" sz="3600" b="1" dirty="0" smtClean="0">
                <a:solidFill>
                  <a:srgbClr val="4BACC6">
                    <a:lumMod val="50000"/>
                  </a:srgbClr>
                </a:solidFill>
                <a:ea typeface="華康儷中黑" panose="020B0509000000000000" pitchFamily="49" charset="-120"/>
              </a:rPr>
              <a:t>睪</a:t>
            </a:r>
            <a:r>
              <a:rPr lang="zh-TW" altLang="en-US" sz="3600" b="1" dirty="0">
                <a:solidFill>
                  <a:srgbClr val="4BACC6">
                    <a:lumMod val="50000"/>
                  </a:srgbClr>
                </a:solidFill>
                <a:ea typeface="華康儷中黑" panose="020B0509000000000000" pitchFamily="49" charset="-120"/>
              </a:rPr>
              <a:t>丸</a:t>
            </a:r>
            <a:r>
              <a:rPr lang="zh-TW" altLang="en-US" sz="3600" b="1" dirty="0" smtClean="0">
                <a:solidFill>
                  <a:srgbClr val="4BACC6">
                    <a:lumMod val="50000"/>
                  </a:srgbClr>
                </a:solidFill>
                <a:ea typeface="華康儷中黑" panose="020B0509000000000000" pitchFamily="49" charset="-120"/>
              </a:rPr>
              <a:t>酮於</a:t>
            </a:r>
            <a:r>
              <a:rPr lang="zh-TW" altLang="en-US" sz="3600" b="1" dirty="0">
                <a:solidFill>
                  <a:srgbClr val="4BACC6">
                    <a:lumMod val="50000"/>
                  </a:srgbClr>
                </a:solidFill>
                <a:latin typeface="Arial" panose="020B0604020202020204" pitchFamily="34" charset="0"/>
                <a:ea typeface="華康儷中黑" panose="020B0509000000000000" pitchFamily="49" charset="-120"/>
              </a:rPr>
              <a:t>理想水平</a:t>
            </a:r>
            <a:r>
              <a:rPr lang="zh-TW" altLang="en-US" sz="3600" b="1" dirty="0" smtClean="0">
                <a:solidFill>
                  <a:srgbClr val="4BACC6">
                    <a:lumMod val="50000"/>
                  </a:srgbClr>
                </a:solidFill>
                <a:ea typeface="華康儷中黑" panose="020B0509000000000000" pitchFamily="49" charset="-120"/>
              </a:rPr>
              <a:t>的好處</a:t>
            </a:r>
            <a:endParaRPr lang="en-US" altLang="zh-TW" sz="3600" b="1" dirty="0">
              <a:solidFill>
                <a:srgbClr val="4BACC6">
                  <a:lumMod val="50000"/>
                </a:srgbClr>
              </a:solidFill>
              <a:ea typeface="華康儷中黑" panose="020B0509000000000000" pitchFamily="49" charset="-120"/>
            </a:endParaRPr>
          </a:p>
        </p:txBody>
      </p:sp>
    </p:spTree>
    <p:extLst>
      <p:ext uri="{BB962C8B-B14F-4D97-AF65-F5344CB8AC3E}">
        <p14:creationId xmlns:p14="http://schemas.microsoft.com/office/powerpoint/2010/main" val="23130672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347618"/>
            <a:ext cx="7848872" cy="3393281"/>
          </a:xfrm>
        </p:spPr>
        <p:txBody>
          <a:bodyPr/>
          <a:lstStyle/>
          <a:p>
            <a:pPr marL="0" indent="0">
              <a:spcBef>
                <a:spcPts val="0"/>
              </a:spcBef>
              <a:spcAft>
                <a:spcPts val="500"/>
              </a:spcAft>
              <a:buClr>
                <a:srgbClr val="002060"/>
              </a:buClr>
              <a:buNone/>
            </a:pPr>
            <a:r>
              <a:rPr lang="en-US" altLang="zh-TW" dirty="0">
                <a:solidFill>
                  <a:srgbClr val="22228B"/>
                </a:solidFill>
                <a:ea typeface="華康儷中黑" panose="020B0509000000000000" pitchFamily="49" charset="-120"/>
                <a:cs typeface="MHeiHK-Light"/>
              </a:rPr>
              <a:t>β-</a:t>
            </a:r>
            <a:r>
              <a:rPr lang="zh-TW" altLang="en-US" dirty="0">
                <a:solidFill>
                  <a:srgbClr val="22228B"/>
                </a:solidFill>
                <a:ea typeface="華康儷中黑" panose="020B0509000000000000" pitchFamily="49" charset="-120"/>
                <a:cs typeface="MHeiHK-Light"/>
              </a:rPr>
              <a:t>谷固醇</a:t>
            </a:r>
            <a:r>
              <a:rPr lang="zh-HK" altLang="en-US" dirty="0">
                <a:solidFill>
                  <a:srgbClr val="22228B"/>
                </a:solidFill>
                <a:ea typeface="華康儷中黑" panose="020B0509000000000000" pitchFamily="49" charset="-120"/>
                <a:cs typeface="MHeiHK-Light"/>
              </a:rPr>
              <a:t>除</a:t>
            </a:r>
            <a:r>
              <a:rPr lang="zh-TW" altLang="en-US" dirty="0">
                <a:solidFill>
                  <a:srgbClr val="22228B"/>
                </a:solidFill>
                <a:ea typeface="華康儷中黑" panose="020B0509000000000000" pitchFamily="49" charset="-120"/>
                <a:cs typeface="MHeiHK-Light"/>
              </a:rPr>
              <a:t>可提高前列腺健康，及有其他的健康好處，如有助於降低膽固醇，並對男性禿頭有幫</a:t>
            </a:r>
            <a:r>
              <a:rPr lang="zh-TW" altLang="en-US" dirty="0" smtClean="0">
                <a:solidFill>
                  <a:srgbClr val="22228B"/>
                </a:solidFill>
                <a:ea typeface="華康儷中黑" panose="020B0509000000000000" pitchFamily="49" charset="-120"/>
                <a:cs typeface="MHeiHK-Light"/>
              </a:rPr>
              <a:t>助</a:t>
            </a:r>
            <a:endParaRPr lang="en-US" altLang="zh-HK" sz="2800" dirty="0">
              <a:solidFill>
                <a:schemeClr val="accent6">
                  <a:lumMod val="75000"/>
                </a:schemeClr>
              </a:solidFill>
              <a:ea typeface="華康儷中黑" panose="020B0509000000000000" pitchFamily="49" charset="-120"/>
              <a:cs typeface="MHeiHK-Light"/>
            </a:endParaRPr>
          </a:p>
        </p:txBody>
      </p:sp>
      <p:sp>
        <p:nvSpPr>
          <p:cNvPr id="4" name="矩形 2"/>
          <p:cNvSpPr>
            <a:spLocks noChangeArrowheads="1"/>
          </p:cNvSpPr>
          <p:nvPr/>
        </p:nvSpPr>
        <p:spPr bwMode="auto">
          <a:xfrm>
            <a:off x="467544" y="102579"/>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en-US" altLang="zh-HK" sz="3600" b="1" dirty="0">
                <a:solidFill>
                  <a:srgbClr val="4BACC6">
                    <a:lumMod val="50000"/>
                  </a:srgbClr>
                </a:solidFill>
                <a:ea typeface="華康儷中黑" panose="020B0509000000000000" pitchFamily="49" charset="-120"/>
              </a:rPr>
              <a:t>β-</a:t>
            </a:r>
            <a:r>
              <a:rPr lang="zh-TW" altLang="zh-HK" sz="3600" b="1" dirty="0">
                <a:solidFill>
                  <a:srgbClr val="4BACC6">
                    <a:lumMod val="50000"/>
                  </a:srgbClr>
                </a:solidFill>
                <a:ea typeface="華康儷中黑" panose="020B0509000000000000" pitchFamily="49" charset="-120"/>
              </a:rPr>
              <a:t>谷固醇</a:t>
            </a:r>
            <a:r>
              <a:rPr lang="zh-TW" altLang="en-US" sz="3600" b="1" dirty="0" smtClean="0">
                <a:solidFill>
                  <a:srgbClr val="4BACC6">
                    <a:lumMod val="50000"/>
                  </a:srgbClr>
                </a:solidFill>
                <a:ea typeface="華康儷中黑" panose="020B0509000000000000" pitchFamily="49" charset="-120"/>
              </a:rPr>
              <a:t>研究結論</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HK" sz="3600" b="1" dirty="0">
                <a:solidFill>
                  <a:srgbClr val="4BACC6">
                    <a:lumMod val="50000"/>
                  </a:srgbClr>
                </a:solidFill>
                <a:ea typeface="華康儷中黑" panose="020B0509000000000000" pitchFamily="49" charset="-120"/>
              </a:rPr>
              <a:t>β-</a:t>
            </a:r>
            <a:r>
              <a:rPr lang="en-US" altLang="zh-HK" sz="3600" b="1" dirty="0" err="1">
                <a:solidFill>
                  <a:srgbClr val="4BACC6">
                    <a:lumMod val="50000"/>
                  </a:srgbClr>
                </a:solidFill>
                <a:ea typeface="華康儷中黑" panose="020B0509000000000000" pitchFamily="49" charset="-120"/>
              </a:rPr>
              <a:t>sitosterol</a:t>
            </a:r>
            <a:r>
              <a:rPr lang="en-US" altLang="zh-HK" sz="3600" b="1" dirty="0">
                <a:solidFill>
                  <a:srgbClr val="4BACC6">
                    <a:lumMod val="50000"/>
                  </a:srgbClr>
                </a:solidFill>
                <a:ea typeface="華康儷中黑" panose="020B0509000000000000" pitchFamily="49" charset="-120"/>
              </a:rPr>
              <a:t> </a:t>
            </a:r>
            <a:r>
              <a:rPr lang="en-US" altLang="zh-TW" sz="3600" b="1" dirty="0" smtClean="0">
                <a:solidFill>
                  <a:srgbClr val="4BACC6">
                    <a:lumMod val="50000"/>
                  </a:srgbClr>
                </a:solidFill>
                <a:ea typeface="華康儷中黑" panose="020B0509000000000000" pitchFamily="49" charset="-120"/>
              </a:rPr>
              <a:t>Study Conclusions</a:t>
            </a:r>
            <a:endParaRPr lang="en-US" altLang="en-US" sz="3600" b="1" dirty="0">
              <a:solidFill>
                <a:srgbClr val="4BACC6">
                  <a:lumMod val="50000"/>
                </a:srgbClr>
              </a:solidFill>
              <a:ea typeface="華康儷中黑" panose="020B0509000000000000" pitchFamily="49" charset="-120"/>
            </a:endParaRPr>
          </a:p>
        </p:txBody>
      </p:sp>
      <p:sp>
        <p:nvSpPr>
          <p:cNvPr id="2" name="Rectangle 1"/>
          <p:cNvSpPr/>
          <p:nvPr/>
        </p:nvSpPr>
        <p:spPr>
          <a:xfrm>
            <a:off x="539552" y="2859786"/>
            <a:ext cx="7416824" cy="1692771"/>
          </a:xfrm>
          <a:prstGeom prst="rect">
            <a:avLst/>
          </a:prstGeom>
        </p:spPr>
        <p:txBody>
          <a:bodyPr wrap="square">
            <a:spAutoFit/>
          </a:bodyPr>
          <a:lstStyle/>
          <a:p>
            <a:pPr defTabSz="457200" eaLnBrk="0" fontAlgn="base" hangingPunct="0">
              <a:spcAft>
                <a:spcPct val="0"/>
              </a:spcAft>
            </a:pPr>
            <a:r>
              <a:rPr lang="en-US" altLang="zh-HK" sz="2600" dirty="0">
                <a:solidFill>
                  <a:srgbClr val="22228B"/>
                </a:solidFill>
                <a:ea typeface="華康儷中黑" panose="020B0509000000000000" pitchFamily="49" charset="-120"/>
                <a:cs typeface="Calibri"/>
              </a:rPr>
              <a:t>Beta-</a:t>
            </a:r>
            <a:r>
              <a:rPr lang="en-US" altLang="zh-HK" sz="2600" dirty="0" err="1">
                <a:solidFill>
                  <a:srgbClr val="22228B"/>
                </a:solidFill>
                <a:ea typeface="華康儷中黑" panose="020B0509000000000000" pitchFamily="49" charset="-120"/>
                <a:cs typeface="Calibri"/>
              </a:rPr>
              <a:t>sitosterol</a:t>
            </a:r>
            <a:r>
              <a:rPr lang="en-US" altLang="zh-HK" sz="2600" dirty="0">
                <a:solidFill>
                  <a:srgbClr val="22228B"/>
                </a:solidFill>
                <a:ea typeface="華康儷中黑" panose="020B0509000000000000" pitchFamily="49" charset="-120"/>
                <a:cs typeface="Calibri"/>
              </a:rPr>
              <a:t> can be useful in maximizing your prostate health, plus it has other health benefits as well, such as helping to lower cholesterol and helping with male pattern </a:t>
            </a:r>
            <a:r>
              <a:rPr lang="en-US" altLang="zh-HK" sz="2600" dirty="0" smtClean="0">
                <a:solidFill>
                  <a:srgbClr val="22228B"/>
                </a:solidFill>
                <a:ea typeface="華康儷中黑" panose="020B0509000000000000" pitchFamily="49" charset="-120"/>
                <a:cs typeface="Calibri"/>
              </a:rPr>
              <a:t>baldness</a:t>
            </a:r>
            <a:endParaRPr lang="en-US" altLang="zh-HK" sz="2600" dirty="0">
              <a:solidFill>
                <a:srgbClr val="22228B"/>
              </a:solidFill>
              <a:ea typeface="華康儷中黑" panose="020B0509000000000000" pitchFamily="49" charset="-120"/>
              <a:cs typeface="Calibri"/>
            </a:endParaRPr>
          </a:p>
        </p:txBody>
      </p:sp>
    </p:spTree>
    <p:extLst>
      <p:ext uri="{BB962C8B-B14F-4D97-AF65-F5344CB8AC3E}">
        <p14:creationId xmlns:p14="http://schemas.microsoft.com/office/powerpoint/2010/main" val="14299875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1347615"/>
            <a:ext cx="7560840" cy="3150226"/>
          </a:xfrm>
        </p:spPr>
        <p:txBody>
          <a:bodyPr/>
          <a:lstStyle/>
          <a:p>
            <a:pPr marL="0" indent="0">
              <a:spcBef>
                <a:spcPts val="0"/>
              </a:spcBef>
              <a:spcAft>
                <a:spcPts val="500"/>
              </a:spcAft>
              <a:buClr>
                <a:srgbClr val="002060"/>
              </a:buClr>
              <a:buNone/>
            </a:pPr>
            <a:r>
              <a:rPr lang="zh-TW" altLang="zh-HK" sz="3600" dirty="0">
                <a:solidFill>
                  <a:srgbClr val="22228B"/>
                </a:solidFill>
                <a:ea typeface="華康儷中黑" panose="020B0509000000000000" pitchFamily="49" charset="-120"/>
                <a:cs typeface="MHeiHK-Light"/>
              </a:rPr>
              <a:t>刺蕁麻是多年生草本開花植物，原生於歐洲、亞洲、北非和北</a:t>
            </a:r>
            <a:r>
              <a:rPr lang="zh-TW" altLang="zh-HK" sz="3600" dirty="0" smtClean="0">
                <a:solidFill>
                  <a:srgbClr val="22228B"/>
                </a:solidFill>
                <a:ea typeface="華康儷中黑" panose="020B0509000000000000" pitchFamily="49" charset="-120"/>
                <a:cs typeface="MHeiHK-Light"/>
              </a:rPr>
              <a:t>美</a:t>
            </a:r>
            <a:endParaRPr lang="en-US" altLang="zh-HK" sz="4400" dirty="0" smtClean="0">
              <a:solidFill>
                <a:srgbClr val="22228B"/>
              </a:solidFill>
              <a:ea typeface="華康儷中黑" panose="020B0509000000000000" pitchFamily="49" charset="-120"/>
              <a:cs typeface="Calibri"/>
            </a:endParaRPr>
          </a:p>
          <a:p>
            <a:pPr marL="0" indent="0">
              <a:buNone/>
            </a:pPr>
            <a:endParaRPr lang="en-US" altLang="zh-HK" sz="4400" dirty="0">
              <a:solidFill>
                <a:srgbClr val="22228B"/>
              </a:solidFill>
              <a:ea typeface="華康儷中黑" panose="020B0509000000000000" pitchFamily="49" charset="-120"/>
            </a:endParaRPr>
          </a:p>
          <a:p>
            <a:pPr marL="0" indent="0">
              <a:buNone/>
            </a:pPr>
            <a:endParaRPr lang="zh-HK" altLang="en-US" sz="4400" dirty="0">
              <a:solidFill>
                <a:srgbClr val="22228B"/>
              </a:solidFill>
              <a:ea typeface="華康儷中黑" panose="020B0509000000000000" pitchFamily="49" charset="-120"/>
            </a:endParaRPr>
          </a:p>
        </p:txBody>
      </p:sp>
      <p:pic>
        <p:nvPicPr>
          <p:cNvPr id="4098" name="Picture 2" descr="http://www.globalhealingcenter.com/natural-health/wp-content/uploads/2013/05/nettle-le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9776"/>
            <a:ext cx="2123728" cy="108372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2"/>
          <p:cNvSpPr>
            <a:spLocks noChangeArrowheads="1"/>
          </p:cNvSpPr>
          <p:nvPr/>
        </p:nvSpPr>
        <p:spPr bwMode="auto">
          <a:xfrm>
            <a:off x="467544" y="123479"/>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zh-HK" sz="3600" b="1" dirty="0" smtClean="0">
                <a:solidFill>
                  <a:srgbClr val="4BACC6">
                    <a:lumMod val="50000"/>
                  </a:srgbClr>
                </a:solidFill>
                <a:ea typeface="華康儷中黑" panose="020B0509000000000000" pitchFamily="49" charset="-120"/>
                <a:cs typeface="MHeiHK-Bold"/>
              </a:rPr>
              <a:t>刺</a:t>
            </a:r>
            <a:r>
              <a:rPr lang="zh-TW" altLang="zh-HK" sz="3600" b="1" dirty="0">
                <a:solidFill>
                  <a:srgbClr val="4BACC6">
                    <a:lumMod val="50000"/>
                  </a:srgbClr>
                </a:solidFill>
                <a:ea typeface="華康儷中黑" panose="020B0509000000000000" pitchFamily="49" charset="-120"/>
                <a:cs typeface="MHeiHK-Bold"/>
              </a:rPr>
              <a:t>蕁麻根萃取</a:t>
            </a:r>
            <a:r>
              <a:rPr lang="zh-TW" altLang="zh-HK" sz="3600" b="1" dirty="0" smtClean="0">
                <a:solidFill>
                  <a:srgbClr val="4BACC6">
                    <a:lumMod val="50000"/>
                  </a:srgbClr>
                </a:solidFill>
                <a:ea typeface="華康儷中黑" panose="020B0509000000000000" pitchFamily="49" charset="-120"/>
                <a:cs typeface="MHeiHK-Bold"/>
              </a:rPr>
              <a:t>物</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TW" sz="3600" b="1" dirty="0" smtClean="0">
                <a:solidFill>
                  <a:srgbClr val="4BACC6">
                    <a:lumMod val="50000"/>
                  </a:srgbClr>
                </a:solidFill>
                <a:ea typeface="華康儷中黑" panose="020B0509000000000000" pitchFamily="49" charset="-120"/>
              </a:rPr>
              <a:t>Stinging Nettle Root Extract</a:t>
            </a:r>
            <a:endParaRPr lang="en-US" altLang="en-US" sz="3600" b="1" dirty="0">
              <a:solidFill>
                <a:srgbClr val="4BACC6">
                  <a:lumMod val="50000"/>
                </a:srgbClr>
              </a:solidFill>
              <a:ea typeface="華康儷中黑" panose="020B0509000000000000" pitchFamily="49" charset="-120"/>
            </a:endParaRPr>
          </a:p>
        </p:txBody>
      </p:sp>
      <p:sp>
        <p:nvSpPr>
          <p:cNvPr id="2" name="Rectangle 1"/>
          <p:cNvSpPr/>
          <p:nvPr/>
        </p:nvSpPr>
        <p:spPr>
          <a:xfrm>
            <a:off x="755576" y="2715766"/>
            <a:ext cx="7704856" cy="1292662"/>
          </a:xfrm>
          <a:prstGeom prst="rect">
            <a:avLst/>
          </a:prstGeom>
        </p:spPr>
        <p:txBody>
          <a:bodyPr wrap="square">
            <a:spAutoFit/>
          </a:bodyPr>
          <a:lstStyle/>
          <a:p>
            <a:pPr defTabSz="457200" eaLnBrk="0" fontAlgn="base" hangingPunct="0">
              <a:spcAft>
                <a:spcPct val="0"/>
              </a:spcAft>
            </a:pPr>
            <a:r>
              <a:rPr lang="en-US" altLang="zh-HK" sz="2600" dirty="0">
                <a:solidFill>
                  <a:srgbClr val="22228B"/>
                </a:solidFill>
                <a:ea typeface="華康儷中黑" panose="020B0509000000000000" pitchFamily="49" charset="-120"/>
                <a:cs typeface="Calibri"/>
              </a:rPr>
              <a:t>Stinging nettle or common nettle, </a:t>
            </a:r>
            <a:r>
              <a:rPr lang="en-US" altLang="zh-HK" sz="2600" dirty="0" err="1">
                <a:solidFill>
                  <a:srgbClr val="22228B"/>
                </a:solidFill>
                <a:ea typeface="華康儷中黑" panose="020B0509000000000000" pitchFamily="49" charset="-120"/>
                <a:cs typeface="Calibri"/>
              </a:rPr>
              <a:t>Urtica</a:t>
            </a:r>
            <a:r>
              <a:rPr lang="en-US" altLang="zh-HK" sz="2600" dirty="0">
                <a:solidFill>
                  <a:srgbClr val="22228B"/>
                </a:solidFill>
                <a:ea typeface="華康儷中黑" panose="020B0509000000000000" pitchFamily="49" charset="-120"/>
                <a:cs typeface="Calibri"/>
              </a:rPr>
              <a:t> </a:t>
            </a:r>
            <a:r>
              <a:rPr lang="en-US" altLang="zh-HK" sz="2600" dirty="0" err="1">
                <a:solidFill>
                  <a:srgbClr val="22228B"/>
                </a:solidFill>
                <a:ea typeface="華康儷中黑" panose="020B0509000000000000" pitchFamily="49" charset="-120"/>
                <a:cs typeface="Calibri"/>
              </a:rPr>
              <a:t>dioica</a:t>
            </a:r>
            <a:r>
              <a:rPr lang="en-US" altLang="zh-HK" sz="2600" dirty="0">
                <a:solidFill>
                  <a:srgbClr val="22228B"/>
                </a:solidFill>
                <a:ea typeface="華康儷中黑" panose="020B0509000000000000" pitchFamily="49" charset="-120"/>
                <a:cs typeface="Calibri"/>
              </a:rPr>
              <a:t>, is an herbaceous perennial flowering plant, native to Europe, Asia, northern Africa and North </a:t>
            </a:r>
            <a:r>
              <a:rPr lang="en-US" altLang="zh-HK" sz="2600" dirty="0" smtClean="0">
                <a:solidFill>
                  <a:srgbClr val="22228B"/>
                </a:solidFill>
                <a:ea typeface="華康儷中黑" panose="020B0509000000000000" pitchFamily="49" charset="-120"/>
                <a:cs typeface="Calibri"/>
              </a:rPr>
              <a:t>America</a:t>
            </a:r>
            <a:endParaRPr lang="zh-TW" altLang="zh-HK" sz="2600" dirty="0">
              <a:solidFill>
                <a:srgbClr val="22228B"/>
              </a:solidFill>
              <a:ea typeface="華康儷中黑" panose="020B0509000000000000" pitchFamily="49" charset="-120"/>
              <a:cs typeface="Calibri"/>
            </a:endParaRPr>
          </a:p>
        </p:txBody>
      </p:sp>
    </p:spTree>
    <p:extLst>
      <p:ext uri="{BB962C8B-B14F-4D97-AF65-F5344CB8AC3E}">
        <p14:creationId xmlns:p14="http://schemas.microsoft.com/office/powerpoint/2010/main" val="3382791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45347"/>
            <a:ext cx="7886700" cy="994172"/>
          </a:xfrm>
        </p:spPr>
        <p:txBody>
          <a:bodyPr lIns="68580" tIns="34290" rIns="68580" bIns="34290">
            <a:noAutofit/>
          </a:bodyPr>
          <a:lstStyle/>
          <a:p>
            <a:pPr algn="l"/>
            <a:r>
              <a:rPr lang="en-US" sz="4000" dirty="0" smtClean="0">
                <a:latin typeface="Calibri Light" panose="020F0302020204030204" pitchFamily="34" charset="0"/>
                <a:ea typeface="華康儷中黑" panose="020B0509000000000000" pitchFamily="49" charset="-120"/>
              </a:rPr>
              <a:t>Isotonix</a:t>
            </a:r>
            <a:r>
              <a:rPr lang="en-US" sz="4000" dirty="0" smtClean="0">
                <a:latin typeface="Calibri"/>
                <a:ea typeface="華康儷中黑" panose="020B0509000000000000" pitchFamily="49" charset="-120"/>
              </a:rPr>
              <a:t>®</a:t>
            </a:r>
            <a:r>
              <a:rPr lang="zh-TW" altLang="en-US" sz="4000" dirty="0" smtClean="0">
                <a:latin typeface="Calibri Light" panose="020F0302020204030204" pitchFamily="34" charset="0"/>
                <a:ea typeface="華康儷中黑" panose="020B0509000000000000" pitchFamily="49" charset="-120"/>
              </a:rPr>
              <a:t>美</a:t>
            </a:r>
            <a:r>
              <a:rPr lang="zh-TW" altLang="en-US" sz="4000" dirty="0">
                <a:latin typeface="Calibri Light" panose="020F0302020204030204" pitchFamily="34" charset="0"/>
                <a:ea typeface="華康儷中黑" panose="020B0509000000000000" pitchFamily="49" charset="-120"/>
              </a:rPr>
              <a:t>肌</a:t>
            </a:r>
            <a:r>
              <a:rPr lang="en-US" sz="4000" dirty="0">
                <a:latin typeface="Calibri Light" panose="020F0302020204030204" pitchFamily="34" charset="0"/>
                <a:ea typeface="華康儷中黑" panose="020B0509000000000000" pitchFamily="49" charset="-120"/>
              </a:rPr>
              <a:t>OPC-3®</a:t>
            </a:r>
            <a:r>
              <a:rPr lang="zh-TW" altLang="en-US" sz="4000" dirty="0">
                <a:latin typeface="Calibri Light" panose="020F0302020204030204" pitchFamily="34" charset="0"/>
                <a:ea typeface="華康儷中黑" panose="020B0509000000000000" pitchFamily="49" charset="-120"/>
              </a:rPr>
              <a:t>沖飲</a:t>
            </a:r>
            <a:r>
              <a:rPr lang="en-US" altLang="zh-TW" sz="4000" dirty="0">
                <a:latin typeface="Calibri Light" panose="020F0302020204030204" pitchFamily="34" charset="0"/>
                <a:ea typeface="華康儷中黑" panose="020B0509000000000000" pitchFamily="49" charset="-120"/>
              </a:rPr>
              <a:t/>
            </a:r>
            <a:br>
              <a:rPr lang="en-US" altLang="zh-TW" sz="4000" dirty="0">
                <a:latin typeface="Calibri Light" panose="020F0302020204030204" pitchFamily="34" charset="0"/>
                <a:ea typeface="華康儷中黑" panose="020B0509000000000000" pitchFamily="49" charset="-120"/>
              </a:rPr>
            </a:br>
            <a:r>
              <a:rPr lang="en-US" sz="2800" dirty="0">
                <a:latin typeface="Calibri Light" panose="020F0302020204030204" pitchFamily="34" charset="0"/>
                <a:ea typeface="華康儷中黑" panose="020B0509000000000000" pitchFamily="49" charset="-120"/>
              </a:rPr>
              <a:t>OPC-3® Beauty Blend Powder Drink</a:t>
            </a:r>
          </a:p>
        </p:txBody>
      </p:sp>
      <p:pic>
        <p:nvPicPr>
          <p:cNvPr id="1028" name="Picture 4" descr="M:\All Brands\Health &amp; Nutrition\Isotonix\Beauty Blend\Image\Isotonix-HKG-OPC-3-Beauty-Blend.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7701" y="378622"/>
            <a:ext cx="5000625" cy="5000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2405955"/>
            <a:ext cx="6172200" cy="830997"/>
          </a:xfrm>
          <a:prstGeom prst="rect">
            <a:avLst/>
          </a:prstGeom>
          <a:noFill/>
        </p:spPr>
        <p:txBody>
          <a:bodyPr wrap="square" rtlCol="0">
            <a:spAutoFit/>
          </a:bodyPr>
          <a:lstStyle/>
          <a:p>
            <a:r>
              <a:rPr lang="zh-TW" altLang="en-US" sz="2800" dirty="0">
                <a:latin typeface="Calibri" panose="020F0502020204030204" pitchFamily="34" charset="0"/>
                <a:ea typeface="華康儷中黑" panose="020B0509000000000000" pitchFamily="49" charset="-120"/>
              </a:rPr>
              <a:t>由內而外的美麗奧</a:t>
            </a:r>
            <a:r>
              <a:rPr lang="zh-TW" altLang="en-US" sz="2800" dirty="0" smtClean="0">
                <a:latin typeface="Calibri" panose="020F0502020204030204" pitchFamily="34" charset="0"/>
                <a:ea typeface="華康儷中黑" panose="020B0509000000000000" pitchFamily="49" charset="-120"/>
              </a:rPr>
              <a:t>秘</a:t>
            </a:r>
            <a:endParaRPr lang="en-US" altLang="zh-TW" sz="2800" dirty="0" smtClean="0">
              <a:latin typeface="Calibri" panose="020F0502020204030204" pitchFamily="34" charset="0"/>
              <a:ea typeface="華康儷中黑" panose="020B0509000000000000" pitchFamily="49" charset="-120"/>
            </a:endParaRPr>
          </a:p>
          <a:p>
            <a:r>
              <a:rPr lang="en-US" sz="2000" dirty="0" smtClean="0">
                <a:latin typeface="Calibri" panose="020F0502020204030204" pitchFamily="34" charset="0"/>
                <a:ea typeface="華康儷中黑" panose="020B0509000000000000" pitchFamily="49" charset="-120"/>
              </a:rPr>
              <a:t>Be Beautiful Today and Every Day</a:t>
            </a:r>
            <a:endParaRPr lang="en-US" sz="2000" dirty="0">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29196849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8" y="1323807"/>
            <a:ext cx="7848872" cy="3618402"/>
          </a:xfrm>
        </p:spPr>
        <p:txBody>
          <a:bodyPr/>
          <a:lstStyle/>
          <a:p>
            <a:pPr>
              <a:spcBef>
                <a:spcPts val="0"/>
              </a:spcBef>
              <a:spcAft>
                <a:spcPts val="0"/>
              </a:spcAft>
              <a:buClr>
                <a:srgbClr val="002060"/>
              </a:buClr>
              <a:buFont typeface="Arial" panose="020B0604020202020204" pitchFamily="34" charset="0"/>
              <a:buChar char="•"/>
            </a:pPr>
            <a:r>
              <a:rPr lang="zh-TW" altLang="en-US" dirty="0">
                <a:solidFill>
                  <a:srgbClr val="22228B"/>
                </a:solidFill>
                <a:ea typeface="華康儷中黑" panose="020B0509000000000000" pitchFamily="49" charset="-120"/>
                <a:cs typeface="MHeiHK-Light"/>
              </a:rPr>
              <a:t>在歐洲廣泛用於治</a:t>
            </a:r>
            <a:r>
              <a:rPr lang="zh-TW" altLang="en-US" dirty="0" smtClean="0">
                <a:solidFill>
                  <a:srgbClr val="22228B"/>
                </a:solidFill>
                <a:ea typeface="華康儷中黑" panose="020B0509000000000000" pitchFamily="49" charset="-120"/>
                <a:cs typeface="MHeiHK-Light"/>
              </a:rPr>
              <a:t>療</a:t>
            </a:r>
            <a:r>
              <a:rPr lang="en-US" altLang="zh-TW" dirty="0">
                <a:solidFill>
                  <a:srgbClr val="22228B"/>
                </a:solidFill>
                <a:ea typeface="華康儷中黑" panose="020B0509000000000000" pitchFamily="49" charset="-120"/>
                <a:cs typeface="MHeiHK-Light"/>
              </a:rPr>
              <a:t> </a:t>
            </a:r>
            <a:r>
              <a:rPr lang="en-US" altLang="zh-TW" dirty="0" smtClean="0">
                <a:solidFill>
                  <a:srgbClr val="22228B"/>
                </a:solidFill>
                <a:ea typeface="華康儷中黑" panose="020B0509000000000000" pitchFamily="49" charset="-120"/>
                <a:cs typeface="MHeiHK-Light"/>
              </a:rPr>
              <a:t>“</a:t>
            </a:r>
            <a:r>
              <a:rPr lang="zh-TW" altLang="en-US" dirty="0" smtClean="0">
                <a:solidFill>
                  <a:srgbClr val="22228B"/>
                </a:solidFill>
                <a:ea typeface="華康儷中黑" panose="020B0509000000000000" pitchFamily="49" charset="-120"/>
                <a:cs typeface="MHeiHK-Light"/>
              </a:rPr>
              <a:t>良</a:t>
            </a:r>
            <a:r>
              <a:rPr lang="zh-TW" altLang="en-US" dirty="0">
                <a:solidFill>
                  <a:srgbClr val="22228B"/>
                </a:solidFill>
                <a:ea typeface="華康儷中黑" panose="020B0509000000000000" pitchFamily="49" charset="-120"/>
                <a:cs typeface="MHeiHK-Light"/>
              </a:rPr>
              <a:t>性前列</a:t>
            </a:r>
            <a:r>
              <a:rPr lang="zh-TW" altLang="en-US" dirty="0" smtClean="0">
                <a:solidFill>
                  <a:srgbClr val="22228B"/>
                </a:solidFill>
                <a:ea typeface="華康儷中黑" panose="020B0509000000000000" pitchFamily="49" charset="-120"/>
                <a:cs typeface="MHeiHK-Light"/>
              </a:rPr>
              <a:t>腺症</a:t>
            </a:r>
            <a:r>
              <a:rPr lang="en-US" altLang="zh-TW" smtClean="0">
                <a:solidFill>
                  <a:srgbClr val="22228B"/>
                </a:solidFill>
                <a:ea typeface="華康儷中黑" panose="020B0509000000000000" pitchFamily="49" charset="-120"/>
                <a:cs typeface="MHeiHK-Light"/>
              </a:rPr>
              <a:t>”</a:t>
            </a:r>
            <a:endParaRPr lang="en-US" altLang="zh-TW" dirty="0">
              <a:solidFill>
                <a:srgbClr val="22228B"/>
              </a:solidFill>
              <a:ea typeface="華康儷中黑" panose="020B0509000000000000" pitchFamily="49" charset="-120"/>
              <a:cs typeface="MHeiHK-Light"/>
            </a:endParaRPr>
          </a:p>
          <a:p>
            <a:pPr>
              <a:spcBef>
                <a:spcPts val="0"/>
              </a:spcBef>
              <a:spcAft>
                <a:spcPts val="500"/>
              </a:spcAft>
              <a:buClr>
                <a:srgbClr val="002060"/>
              </a:buClr>
              <a:buFont typeface="Arial" panose="020B0604020202020204" pitchFamily="34" charset="0"/>
              <a:buChar char="•"/>
            </a:pPr>
            <a:r>
              <a:rPr lang="zh-TW" altLang="en-US" dirty="0">
                <a:solidFill>
                  <a:srgbClr val="22228B"/>
                </a:solidFill>
                <a:ea typeface="華康儷中黑" panose="020B0509000000000000" pitchFamily="49" charset="-120"/>
                <a:cs typeface="MHeiHK-Light"/>
              </a:rPr>
              <a:t>與其它草藥合用，可緩解症狀如低尿流，膀胱排空不全，</a:t>
            </a:r>
            <a:r>
              <a:rPr lang="zh-HK" altLang="en-US" dirty="0">
                <a:solidFill>
                  <a:srgbClr val="22228B"/>
                </a:solidFill>
                <a:ea typeface="華康儷中黑" panose="020B0509000000000000" pitchFamily="49" charset="-120"/>
                <a:cs typeface="MHeiHK-Light"/>
              </a:rPr>
              <a:t>尿末滴漏</a:t>
            </a:r>
            <a:r>
              <a:rPr lang="zh-TW" altLang="zh-HK" dirty="0">
                <a:solidFill>
                  <a:srgbClr val="22228B"/>
                </a:solidFill>
                <a:ea typeface="華康儷中黑" panose="020B0509000000000000" pitchFamily="49" charset="-120"/>
                <a:cs typeface="MHeiHK-Light"/>
              </a:rPr>
              <a:t>和</a:t>
            </a:r>
            <a:r>
              <a:rPr lang="zh-HK" altLang="en-US" dirty="0">
                <a:solidFill>
                  <a:srgbClr val="22228B"/>
                </a:solidFill>
                <a:ea typeface="華康儷中黑" panose="020B0509000000000000" pitchFamily="49" charset="-120"/>
                <a:cs typeface="MHeiHK-Light"/>
              </a:rPr>
              <a:t>尿</a:t>
            </a:r>
            <a:r>
              <a:rPr lang="zh-HK" altLang="en-US" dirty="0" smtClean="0">
                <a:solidFill>
                  <a:srgbClr val="22228B"/>
                </a:solidFill>
                <a:ea typeface="華康儷中黑" panose="020B0509000000000000" pitchFamily="49" charset="-120"/>
                <a:cs typeface="MHeiHK-Light"/>
              </a:rPr>
              <a:t>頻</a:t>
            </a:r>
            <a:endParaRPr lang="en-US" altLang="zh-HK" sz="2800" dirty="0">
              <a:solidFill>
                <a:schemeClr val="accent6">
                  <a:lumMod val="75000"/>
                </a:schemeClr>
              </a:solidFill>
              <a:ea typeface="華康儷中黑" panose="020B0509000000000000" pitchFamily="49" charset="-120"/>
              <a:cs typeface="MHeiHK-Light"/>
            </a:endParaRPr>
          </a:p>
        </p:txBody>
      </p:sp>
      <p:sp>
        <p:nvSpPr>
          <p:cNvPr id="4" name="矩形 2"/>
          <p:cNvSpPr>
            <a:spLocks noChangeArrowheads="1"/>
          </p:cNvSpPr>
          <p:nvPr/>
        </p:nvSpPr>
        <p:spPr bwMode="auto">
          <a:xfrm>
            <a:off x="467544" y="123479"/>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zh-HK" sz="3600" b="1" dirty="0" smtClean="0">
                <a:solidFill>
                  <a:srgbClr val="4BACC6">
                    <a:lumMod val="50000"/>
                  </a:srgbClr>
                </a:solidFill>
                <a:ea typeface="華康儷中黑" panose="020B0509000000000000" pitchFamily="49" charset="-120"/>
                <a:cs typeface="MHeiHK-Bold"/>
              </a:rPr>
              <a:t>刺</a:t>
            </a:r>
            <a:r>
              <a:rPr lang="zh-TW" altLang="zh-HK" sz="3600" b="1" dirty="0">
                <a:solidFill>
                  <a:srgbClr val="4BACC6">
                    <a:lumMod val="50000"/>
                  </a:srgbClr>
                </a:solidFill>
                <a:ea typeface="華康儷中黑" panose="020B0509000000000000" pitchFamily="49" charset="-120"/>
                <a:cs typeface="MHeiHK-Bold"/>
              </a:rPr>
              <a:t>蕁麻根萃取</a:t>
            </a:r>
            <a:r>
              <a:rPr lang="zh-TW" altLang="zh-HK" sz="3600" b="1" dirty="0" smtClean="0">
                <a:solidFill>
                  <a:srgbClr val="4BACC6">
                    <a:lumMod val="50000"/>
                  </a:srgbClr>
                </a:solidFill>
                <a:ea typeface="華康儷中黑" panose="020B0509000000000000" pitchFamily="49" charset="-120"/>
                <a:cs typeface="MHeiHK-Bold"/>
              </a:rPr>
              <a:t>物</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TW" sz="3600" b="1" dirty="0" smtClean="0">
                <a:solidFill>
                  <a:srgbClr val="4BACC6">
                    <a:lumMod val="50000"/>
                  </a:srgbClr>
                </a:solidFill>
                <a:ea typeface="華康儷中黑" panose="020B0509000000000000" pitchFamily="49" charset="-120"/>
              </a:rPr>
              <a:t>Stinging Nettle Root Extract</a:t>
            </a:r>
            <a:endParaRPr lang="en-US" altLang="en-US" sz="3600" b="1" dirty="0">
              <a:solidFill>
                <a:srgbClr val="4BACC6">
                  <a:lumMod val="50000"/>
                </a:srgbClr>
              </a:solidFill>
              <a:ea typeface="華康儷中黑" panose="020B0509000000000000" pitchFamily="49" charset="-120"/>
            </a:endParaRPr>
          </a:p>
        </p:txBody>
      </p:sp>
      <p:sp>
        <p:nvSpPr>
          <p:cNvPr id="2" name="Rectangle 1"/>
          <p:cNvSpPr/>
          <p:nvPr/>
        </p:nvSpPr>
        <p:spPr>
          <a:xfrm>
            <a:off x="683568" y="2835176"/>
            <a:ext cx="7128792" cy="1938992"/>
          </a:xfrm>
          <a:prstGeom prst="rect">
            <a:avLst/>
          </a:prstGeom>
        </p:spPr>
        <p:txBody>
          <a:bodyPr wrap="square">
            <a:spAutoFit/>
          </a:bodyPr>
          <a:lstStyle/>
          <a:p>
            <a:pPr marL="285750" indent="-285750" defTabSz="457200" eaLnBrk="0" fontAlgn="base" hangingPunct="0">
              <a:buFont typeface="Arial" panose="020B0604020202020204" pitchFamily="34" charset="0"/>
              <a:buChar char="•"/>
            </a:pPr>
            <a:r>
              <a:rPr lang="en-US" altLang="zh-HK" sz="2400" dirty="0">
                <a:solidFill>
                  <a:srgbClr val="22228B"/>
                </a:solidFill>
                <a:ea typeface="華康儷中黑" panose="020B0509000000000000" pitchFamily="49" charset="-120"/>
                <a:cs typeface="Calibri"/>
              </a:rPr>
              <a:t>Used widely in Europe to treat BPH</a:t>
            </a:r>
            <a:r>
              <a:rPr lang="en-US" altLang="zh-HK" sz="2400" dirty="0" smtClean="0">
                <a:solidFill>
                  <a:srgbClr val="22228B"/>
                </a:solidFill>
                <a:ea typeface="華康儷中黑" panose="020B0509000000000000" pitchFamily="49" charset="-120"/>
                <a:cs typeface="Calibri"/>
              </a:rPr>
              <a:t>.</a:t>
            </a:r>
            <a:endParaRPr lang="en-US" altLang="zh-HK" sz="2400" dirty="0">
              <a:solidFill>
                <a:srgbClr val="22228B"/>
              </a:solidFill>
              <a:ea typeface="華康儷中黑" panose="020B0509000000000000" pitchFamily="49" charset="-120"/>
              <a:cs typeface="Calibri"/>
            </a:endParaRPr>
          </a:p>
          <a:p>
            <a:pPr marL="285750" indent="-285750" defTabSz="457200" eaLnBrk="0" fontAlgn="base" hangingPunct="0">
              <a:buFont typeface="Arial" panose="020B0604020202020204" pitchFamily="34" charset="0"/>
              <a:buChar char="•"/>
            </a:pPr>
            <a:r>
              <a:rPr lang="en-US" altLang="zh-HK" sz="2400" dirty="0">
                <a:solidFill>
                  <a:srgbClr val="22228B"/>
                </a:solidFill>
                <a:ea typeface="華康儷中黑" panose="020B0509000000000000" pitchFamily="49" charset="-120"/>
                <a:cs typeface="Calibri"/>
              </a:rPr>
              <a:t>In combination with other herbs, may be effective at relieving symptoms such as reduced urinary flow, incomplete emptying of the bladder, post urination dripping, and the constant urge to </a:t>
            </a:r>
            <a:r>
              <a:rPr lang="en-US" altLang="zh-HK" sz="2400" dirty="0" smtClean="0">
                <a:solidFill>
                  <a:srgbClr val="22228B"/>
                </a:solidFill>
                <a:ea typeface="華康儷中黑" panose="020B0509000000000000" pitchFamily="49" charset="-120"/>
                <a:cs typeface="Calibri"/>
              </a:rPr>
              <a:t>urinate</a:t>
            </a:r>
            <a:endParaRPr lang="zh-HK" altLang="en-US" sz="2400" dirty="0">
              <a:solidFill>
                <a:srgbClr val="22228B"/>
              </a:solidFill>
              <a:ea typeface="華康儷中黑" panose="020B0509000000000000" pitchFamily="49" charset="-120"/>
              <a:cs typeface="Calibri"/>
            </a:endParaRPr>
          </a:p>
        </p:txBody>
      </p:sp>
    </p:spTree>
    <p:extLst>
      <p:ext uri="{BB962C8B-B14F-4D97-AF65-F5344CB8AC3E}">
        <p14:creationId xmlns:p14="http://schemas.microsoft.com/office/powerpoint/2010/main" val="24244355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27584" y="1242219"/>
            <a:ext cx="8136904" cy="3456384"/>
          </a:xfrm>
        </p:spPr>
        <p:txBody>
          <a:bodyPr/>
          <a:lstStyle/>
          <a:p>
            <a:pPr marL="0" indent="0">
              <a:spcAft>
                <a:spcPts val="0"/>
              </a:spcAft>
              <a:buNone/>
            </a:pPr>
            <a:r>
              <a:rPr lang="zh-TW" altLang="en-US" dirty="0">
                <a:solidFill>
                  <a:srgbClr val="22228B"/>
                </a:solidFill>
                <a:ea typeface="華康儷中黑" panose="020B0509000000000000" pitchFamily="49" charset="-120"/>
                <a:cs typeface="MHeiHK-Light"/>
              </a:rPr>
              <a:t>研究表明，</a:t>
            </a:r>
            <a:r>
              <a:rPr lang="zh-TW" altLang="zh-HK" dirty="0">
                <a:solidFill>
                  <a:srgbClr val="22228B"/>
                </a:solidFill>
                <a:ea typeface="華康儷中黑" panose="020B0509000000000000" pitchFamily="49" charset="-120"/>
                <a:cs typeface="MHeiHK-Light"/>
              </a:rPr>
              <a:t>刺蕁麻</a:t>
            </a:r>
            <a:r>
              <a:rPr lang="zh-TW" altLang="en-US" dirty="0">
                <a:solidFill>
                  <a:srgbClr val="22228B"/>
                </a:solidFill>
                <a:ea typeface="華康儷中黑" panose="020B0509000000000000" pitchFamily="49" charset="-120"/>
                <a:cs typeface="MHeiHK-Light"/>
              </a:rPr>
              <a:t>相當於非那雄胺減緩前列腺細胞的生長（常見的處方</a:t>
            </a:r>
            <a:r>
              <a:rPr lang="en-US" altLang="zh-TW" dirty="0">
                <a:solidFill>
                  <a:srgbClr val="22228B"/>
                </a:solidFill>
                <a:ea typeface="華康儷中黑" panose="020B0509000000000000" pitchFamily="49" charset="-120"/>
                <a:cs typeface="MHeiHK-Light"/>
              </a:rPr>
              <a:t>BPH</a:t>
            </a:r>
            <a:r>
              <a:rPr lang="zh-TW" altLang="en-US" dirty="0">
                <a:solidFill>
                  <a:srgbClr val="22228B"/>
                </a:solidFill>
                <a:ea typeface="華康儷中黑" panose="020B0509000000000000" pitchFamily="49" charset="-120"/>
                <a:cs typeface="MHeiHK-Light"/>
              </a:rPr>
              <a:t>藥物）。然而，</a:t>
            </a:r>
            <a:r>
              <a:rPr lang="zh-TW" altLang="zh-HK" dirty="0">
                <a:solidFill>
                  <a:srgbClr val="22228B"/>
                </a:solidFill>
                <a:ea typeface="華康儷中黑" panose="020B0509000000000000" pitchFamily="49" charset="-120"/>
                <a:cs typeface="MHeiHK-Light"/>
              </a:rPr>
              <a:t>刺蕁麻</a:t>
            </a:r>
            <a:r>
              <a:rPr lang="zh-TW" altLang="en-US" dirty="0">
                <a:solidFill>
                  <a:srgbClr val="22228B"/>
                </a:solidFill>
                <a:ea typeface="華康儷中黑" panose="020B0509000000000000" pitchFamily="49" charset="-120"/>
                <a:cs typeface="MHeiHK-Light"/>
              </a:rPr>
              <a:t>不會令前列腺</a:t>
            </a:r>
            <a:r>
              <a:rPr lang="zh-HK" altLang="en-US" dirty="0">
                <a:solidFill>
                  <a:srgbClr val="22228B"/>
                </a:solidFill>
                <a:ea typeface="華康儷中黑" panose="020B0509000000000000" pitchFamily="49" charset="-120"/>
                <a:cs typeface="MHeiHK-Light"/>
              </a:rPr>
              <a:t>縮</a:t>
            </a:r>
            <a:r>
              <a:rPr lang="zh-HK" altLang="en-US" dirty="0" smtClean="0">
                <a:solidFill>
                  <a:srgbClr val="22228B"/>
                </a:solidFill>
                <a:ea typeface="華康儷中黑" panose="020B0509000000000000" pitchFamily="49" charset="-120"/>
                <a:cs typeface="MHeiHK-Light"/>
              </a:rPr>
              <a:t>小</a:t>
            </a:r>
            <a:endParaRPr lang="en-US" altLang="zh-HK" sz="4000" dirty="0">
              <a:solidFill>
                <a:schemeClr val="accent6">
                  <a:lumMod val="75000"/>
                </a:schemeClr>
              </a:solidFill>
              <a:ea typeface="華康儷中黑" panose="020B0509000000000000" pitchFamily="49" charset="-120"/>
              <a:cs typeface="MHeiHK-Light"/>
            </a:endParaRPr>
          </a:p>
        </p:txBody>
      </p:sp>
      <p:sp>
        <p:nvSpPr>
          <p:cNvPr id="4" name="矩形 2"/>
          <p:cNvSpPr>
            <a:spLocks noChangeArrowheads="1"/>
          </p:cNvSpPr>
          <p:nvPr/>
        </p:nvSpPr>
        <p:spPr bwMode="auto">
          <a:xfrm>
            <a:off x="539552" y="123479"/>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zh-HK" sz="3600" b="1" dirty="0" smtClean="0">
                <a:solidFill>
                  <a:srgbClr val="4BACC6">
                    <a:lumMod val="50000"/>
                  </a:srgbClr>
                </a:solidFill>
                <a:ea typeface="華康儷中黑" panose="020B0509000000000000" pitchFamily="49" charset="-120"/>
                <a:cs typeface="MHeiHK-Bold"/>
              </a:rPr>
              <a:t>刺</a:t>
            </a:r>
            <a:r>
              <a:rPr lang="zh-TW" altLang="zh-HK" sz="3600" b="1" dirty="0">
                <a:solidFill>
                  <a:srgbClr val="4BACC6">
                    <a:lumMod val="50000"/>
                  </a:srgbClr>
                </a:solidFill>
                <a:ea typeface="華康儷中黑" panose="020B0509000000000000" pitchFamily="49" charset="-120"/>
                <a:cs typeface="MHeiHK-Bold"/>
              </a:rPr>
              <a:t>蕁麻根萃取</a:t>
            </a:r>
            <a:r>
              <a:rPr lang="zh-TW" altLang="zh-HK" sz="3600" b="1" dirty="0" smtClean="0">
                <a:solidFill>
                  <a:srgbClr val="4BACC6">
                    <a:lumMod val="50000"/>
                  </a:srgbClr>
                </a:solidFill>
                <a:ea typeface="華康儷中黑" panose="020B0509000000000000" pitchFamily="49" charset="-120"/>
                <a:cs typeface="MHeiHK-Bold"/>
              </a:rPr>
              <a:t>物</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TW" sz="3600" b="1" dirty="0" smtClean="0">
                <a:solidFill>
                  <a:srgbClr val="4BACC6">
                    <a:lumMod val="50000"/>
                  </a:srgbClr>
                </a:solidFill>
                <a:ea typeface="華康儷中黑" panose="020B0509000000000000" pitchFamily="49" charset="-120"/>
              </a:rPr>
              <a:t>Stinging Nettle Root Extract</a:t>
            </a:r>
            <a:endParaRPr lang="en-US" altLang="en-US" sz="3600" b="1" dirty="0">
              <a:solidFill>
                <a:srgbClr val="4BACC6">
                  <a:lumMod val="50000"/>
                </a:srgbClr>
              </a:solidFill>
              <a:ea typeface="華康儷中黑" panose="020B0509000000000000" pitchFamily="49" charset="-120"/>
            </a:endParaRPr>
          </a:p>
        </p:txBody>
      </p:sp>
      <p:sp>
        <p:nvSpPr>
          <p:cNvPr id="2" name="Rectangle 1"/>
          <p:cNvSpPr/>
          <p:nvPr/>
        </p:nvSpPr>
        <p:spPr>
          <a:xfrm>
            <a:off x="827584" y="2787776"/>
            <a:ext cx="7092788" cy="2092881"/>
          </a:xfrm>
          <a:prstGeom prst="rect">
            <a:avLst/>
          </a:prstGeom>
        </p:spPr>
        <p:txBody>
          <a:bodyPr wrap="square">
            <a:spAutoFit/>
          </a:bodyPr>
          <a:lstStyle/>
          <a:p>
            <a:pPr defTabSz="457200" eaLnBrk="0" fontAlgn="base" hangingPunct="0">
              <a:spcBef>
                <a:spcPct val="0"/>
              </a:spcBef>
              <a:spcAft>
                <a:spcPct val="0"/>
              </a:spcAft>
            </a:pPr>
            <a:r>
              <a:rPr lang="en-US" altLang="zh-HK" sz="2600" dirty="0">
                <a:solidFill>
                  <a:srgbClr val="22228B"/>
                </a:solidFill>
                <a:ea typeface="華康儷中黑" panose="020B0509000000000000" pitchFamily="49" charset="-120"/>
                <a:cs typeface="Calibri"/>
              </a:rPr>
              <a:t>Some studies suggest that stinging nettle is comparable to finasteride (a medication commonly prescribed for BPH) in slowing the growth of certain prostate cells. However, unlike finasteride, the herb does not decrease prostate </a:t>
            </a:r>
            <a:r>
              <a:rPr lang="en-US" altLang="zh-HK" sz="2600" dirty="0" smtClean="0">
                <a:solidFill>
                  <a:srgbClr val="22228B"/>
                </a:solidFill>
                <a:ea typeface="華康儷中黑" panose="020B0509000000000000" pitchFamily="49" charset="-120"/>
                <a:cs typeface="Calibri"/>
              </a:rPr>
              <a:t>size</a:t>
            </a:r>
            <a:endParaRPr lang="zh-HK" altLang="en-US" sz="2600" dirty="0">
              <a:solidFill>
                <a:srgbClr val="22228B"/>
              </a:solidFill>
              <a:ea typeface="華康儷中黑" panose="020B0509000000000000" pitchFamily="49" charset="-120"/>
              <a:cs typeface="Calibri"/>
            </a:endParaRPr>
          </a:p>
        </p:txBody>
      </p:sp>
    </p:spTree>
    <p:extLst>
      <p:ext uri="{BB962C8B-B14F-4D97-AF65-F5344CB8AC3E}">
        <p14:creationId xmlns:p14="http://schemas.microsoft.com/office/powerpoint/2010/main" val="40425237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1235246"/>
            <a:ext cx="8064896" cy="3564396"/>
          </a:xfrm>
        </p:spPr>
        <p:txBody>
          <a:bodyPr/>
          <a:lstStyle/>
          <a:p>
            <a:pPr marL="0" indent="0">
              <a:spcBef>
                <a:spcPts val="0"/>
              </a:spcBef>
              <a:spcAft>
                <a:spcPts val="500"/>
              </a:spcAft>
              <a:buNone/>
            </a:pPr>
            <a:r>
              <a:rPr lang="zh-TW" altLang="zh-HK" dirty="0">
                <a:solidFill>
                  <a:srgbClr val="22228B"/>
                </a:solidFill>
                <a:ea typeface="華康儷中黑" panose="020B0509000000000000" pitchFamily="49" charset="-120"/>
                <a:cs typeface="MHeiHK-Light"/>
              </a:rPr>
              <a:t>南瓜籽含有豐富蛋白質、類胡蘿蔔素、維他命</a:t>
            </a:r>
            <a:r>
              <a:rPr lang="en-US" altLang="zh-HK" dirty="0">
                <a:solidFill>
                  <a:srgbClr val="22228B"/>
                </a:solidFill>
                <a:ea typeface="華康儷中黑" panose="020B0509000000000000" pitchFamily="49" charset="-120"/>
                <a:cs typeface="MHeiHK-Light"/>
              </a:rPr>
              <a:t>E</a:t>
            </a:r>
            <a:r>
              <a:rPr lang="zh-TW" altLang="zh-HK" dirty="0">
                <a:solidFill>
                  <a:srgbClr val="22228B"/>
                </a:solidFill>
                <a:ea typeface="華康儷中黑" panose="020B0509000000000000" pitchFamily="49" charset="-120"/>
                <a:cs typeface="MHeiHK-Light"/>
              </a:rPr>
              <a:t>和脂肪酸。南瓜籽促進正常尿流和避免膀胱出現不</a:t>
            </a:r>
            <a:r>
              <a:rPr lang="zh-TW" altLang="en-US" dirty="0">
                <a:solidFill>
                  <a:srgbClr val="22228B"/>
                </a:solidFill>
                <a:ea typeface="華康儷中黑" panose="020B0509000000000000" pitchFamily="49" charset="-120"/>
                <a:cs typeface="MHeiHK-Light"/>
              </a:rPr>
              <a:t>適</a:t>
            </a:r>
            <a:r>
              <a:rPr lang="zh-TW" altLang="zh-HK" dirty="0">
                <a:solidFill>
                  <a:srgbClr val="22228B"/>
                </a:solidFill>
                <a:ea typeface="華康儷中黑" panose="020B0509000000000000" pitchFamily="49" charset="-120"/>
                <a:cs typeface="MHeiHK-Light"/>
              </a:rPr>
              <a:t>，從而促進前列腺健</a:t>
            </a:r>
            <a:r>
              <a:rPr lang="zh-TW" altLang="zh-HK" dirty="0" smtClean="0">
                <a:solidFill>
                  <a:srgbClr val="22228B"/>
                </a:solidFill>
                <a:ea typeface="華康儷中黑" panose="020B0509000000000000" pitchFamily="49" charset="-120"/>
                <a:cs typeface="MHeiHK-Light"/>
              </a:rPr>
              <a:t>康</a:t>
            </a:r>
            <a:endParaRPr lang="zh-TW" altLang="zh-HK" dirty="0">
              <a:solidFill>
                <a:srgbClr val="22228B"/>
              </a:solidFill>
              <a:ea typeface="華康儷中黑" panose="020B0509000000000000" pitchFamily="49" charset="-120"/>
              <a:cs typeface="MHeiHK-Light"/>
            </a:endParaRPr>
          </a:p>
          <a:p>
            <a:pPr marL="0" indent="0">
              <a:buNone/>
            </a:pPr>
            <a:endParaRPr lang="zh-HK" altLang="en-US" sz="4000" dirty="0">
              <a:solidFill>
                <a:srgbClr val="22228B"/>
              </a:solidFill>
              <a:ea typeface="華康儷中黑" panose="020B0509000000000000" pitchFamily="49" charset="-120"/>
            </a:endParaRPr>
          </a:p>
        </p:txBody>
      </p:sp>
      <p:sp>
        <p:nvSpPr>
          <p:cNvPr id="4" name="矩形 2"/>
          <p:cNvSpPr>
            <a:spLocks noChangeArrowheads="1"/>
          </p:cNvSpPr>
          <p:nvPr/>
        </p:nvSpPr>
        <p:spPr bwMode="auto">
          <a:xfrm>
            <a:off x="467544" y="123479"/>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zh-HK" sz="3600" b="1" dirty="0">
                <a:solidFill>
                  <a:srgbClr val="4BACC6">
                    <a:lumMod val="50000"/>
                  </a:srgbClr>
                </a:solidFill>
                <a:ea typeface="華康儷中黑" panose="020B0509000000000000" pitchFamily="49" charset="-120"/>
                <a:cs typeface="MHeiHK-Bold"/>
              </a:rPr>
              <a:t>南瓜籽</a:t>
            </a:r>
            <a:r>
              <a:rPr lang="zh-TW" altLang="zh-HK" sz="3600" b="1" dirty="0" smtClean="0">
                <a:solidFill>
                  <a:srgbClr val="4BACC6">
                    <a:lumMod val="50000"/>
                  </a:srgbClr>
                </a:solidFill>
                <a:ea typeface="華康儷中黑" panose="020B0509000000000000" pitchFamily="49" charset="-120"/>
                <a:cs typeface="MHeiHK-Bold"/>
              </a:rPr>
              <a:t>萃</a:t>
            </a:r>
            <a:r>
              <a:rPr lang="zh-TW" altLang="zh-HK" sz="3600" b="1" dirty="0">
                <a:solidFill>
                  <a:srgbClr val="4BACC6">
                    <a:lumMod val="50000"/>
                  </a:srgbClr>
                </a:solidFill>
                <a:ea typeface="華康儷中黑" panose="020B0509000000000000" pitchFamily="49" charset="-120"/>
                <a:cs typeface="MHeiHK-Bold"/>
              </a:rPr>
              <a:t>取</a:t>
            </a:r>
            <a:r>
              <a:rPr lang="zh-TW" altLang="zh-HK" sz="3600" b="1" dirty="0" smtClean="0">
                <a:solidFill>
                  <a:srgbClr val="4BACC6">
                    <a:lumMod val="50000"/>
                  </a:srgbClr>
                </a:solidFill>
                <a:ea typeface="華康儷中黑" panose="020B0509000000000000" pitchFamily="49" charset="-120"/>
                <a:cs typeface="MHeiHK-Bold"/>
              </a:rPr>
              <a:t>物</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TW" sz="3600" b="1" dirty="0" smtClean="0">
                <a:solidFill>
                  <a:srgbClr val="4BACC6">
                    <a:lumMod val="50000"/>
                  </a:srgbClr>
                </a:solidFill>
                <a:ea typeface="華康儷中黑" panose="020B0509000000000000" pitchFamily="49" charset="-120"/>
              </a:rPr>
              <a:t>Pumpkin Seed Extract</a:t>
            </a:r>
            <a:endParaRPr lang="en-US" altLang="en-US" sz="3600" b="1" dirty="0">
              <a:solidFill>
                <a:srgbClr val="4BACC6">
                  <a:lumMod val="50000"/>
                </a:srgbClr>
              </a:solidFill>
              <a:ea typeface="華康儷中黑" panose="020B0509000000000000" pitchFamily="49" charset="-120"/>
            </a:endParaRPr>
          </a:p>
        </p:txBody>
      </p:sp>
      <p:sp>
        <p:nvSpPr>
          <p:cNvPr id="2" name="Rectangle 1"/>
          <p:cNvSpPr/>
          <p:nvPr/>
        </p:nvSpPr>
        <p:spPr>
          <a:xfrm>
            <a:off x="755576" y="2860663"/>
            <a:ext cx="7200800" cy="1692771"/>
          </a:xfrm>
          <a:prstGeom prst="rect">
            <a:avLst/>
          </a:prstGeom>
        </p:spPr>
        <p:txBody>
          <a:bodyPr wrap="square">
            <a:spAutoFit/>
          </a:bodyPr>
          <a:lstStyle/>
          <a:p>
            <a:pPr defTabSz="457200" eaLnBrk="0" fontAlgn="base" hangingPunct="0">
              <a:spcAft>
                <a:spcPct val="0"/>
              </a:spcAft>
            </a:pPr>
            <a:r>
              <a:rPr lang="en-US" altLang="zh-HK" sz="2600" dirty="0">
                <a:solidFill>
                  <a:srgbClr val="22228B"/>
                </a:solidFill>
                <a:ea typeface="華康儷中黑" panose="020B0509000000000000" pitchFamily="49" charset="-120"/>
                <a:cs typeface="Calibri"/>
              </a:rPr>
              <a:t>Pumpkin seed extract is rich in protein, carotenoids, vitamin E, and fatty acids.  Pumpkin seed extract aids in prostate health by promoting normal urinary flow and helping to maintain bladder </a:t>
            </a:r>
            <a:r>
              <a:rPr lang="en-US" altLang="zh-HK" sz="2600" dirty="0" smtClean="0">
                <a:solidFill>
                  <a:srgbClr val="22228B"/>
                </a:solidFill>
                <a:ea typeface="華康儷中黑" panose="020B0509000000000000" pitchFamily="49" charset="-120"/>
                <a:cs typeface="Calibri"/>
              </a:rPr>
              <a:t>comfort</a:t>
            </a:r>
            <a:endParaRPr lang="zh-TW" altLang="zh-HK" sz="2600" dirty="0">
              <a:solidFill>
                <a:srgbClr val="22228B"/>
              </a:solidFill>
              <a:ea typeface="華康儷中黑" panose="020B0509000000000000" pitchFamily="49" charset="-120"/>
              <a:cs typeface="Calibri"/>
            </a:endParaRPr>
          </a:p>
        </p:txBody>
      </p:sp>
    </p:spTree>
    <p:extLst>
      <p:ext uri="{BB962C8B-B14F-4D97-AF65-F5344CB8AC3E}">
        <p14:creationId xmlns:p14="http://schemas.microsoft.com/office/powerpoint/2010/main" val="21262784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5" name="矩形 2"/>
          <p:cNvSpPr>
            <a:spLocks noChangeArrowheads="1"/>
          </p:cNvSpPr>
          <p:nvPr/>
        </p:nvSpPr>
        <p:spPr bwMode="auto">
          <a:xfrm>
            <a:off x="467544" y="62981"/>
            <a:ext cx="594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zh-HK" sz="3600" b="1" dirty="0">
                <a:solidFill>
                  <a:srgbClr val="4BACC6">
                    <a:lumMod val="50000"/>
                  </a:srgbClr>
                </a:solidFill>
                <a:ea typeface="華康儷中黑" panose="020B0509000000000000" pitchFamily="49" charset="-120"/>
                <a:cs typeface="MHeiHK-Bold"/>
              </a:rPr>
              <a:t>南瓜籽</a:t>
            </a:r>
            <a:r>
              <a:rPr lang="zh-TW" altLang="zh-HK" sz="3600" b="1" dirty="0" smtClean="0">
                <a:solidFill>
                  <a:srgbClr val="4BACC6">
                    <a:lumMod val="50000"/>
                  </a:srgbClr>
                </a:solidFill>
                <a:ea typeface="華康儷中黑" panose="020B0509000000000000" pitchFamily="49" charset="-120"/>
                <a:cs typeface="MHeiHK-Bold"/>
              </a:rPr>
              <a:t>萃</a:t>
            </a:r>
            <a:r>
              <a:rPr lang="zh-TW" altLang="zh-HK" sz="3600" b="1" dirty="0">
                <a:solidFill>
                  <a:srgbClr val="4BACC6">
                    <a:lumMod val="50000"/>
                  </a:srgbClr>
                </a:solidFill>
                <a:ea typeface="華康儷中黑" panose="020B0509000000000000" pitchFamily="49" charset="-120"/>
                <a:cs typeface="MHeiHK-Bold"/>
              </a:rPr>
              <a:t>取</a:t>
            </a:r>
            <a:r>
              <a:rPr lang="zh-TW" altLang="zh-HK" sz="3600" b="1" dirty="0" smtClean="0">
                <a:solidFill>
                  <a:srgbClr val="4BACC6">
                    <a:lumMod val="50000"/>
                  </a:srgbClr>
                </a:solidFill>
                <a:ea typeface="華康儷中黑" panose="020B0509000000000000" pitchFamily="49" charset="-120"/>
                <a:cs typeface="MHeiHK-Bold"/>
              </a:rPr>
              <a:t>物</a:t>
            </a:r>
            <a:r>
              <a:rPr lang="zh-TW" altLang="en-US" sz="3600" b="1" dirty="0" smtClean="0">
                <a:solidFill>
                  <a:srgbClr val="4BACC6">
                    <a:lumMod val="50000"/>
                  </a:srgbClr>
                </a:solidFill>
                <a:ea typeface="華康儷中黑" panose="020B0509000000000000" pitchFamily="49" charset="-120"/>
                <a:cs typeface="MHeiHK-Bold"/>
              </a:rPr>
              <a:t>研究</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TW" sz="3600" b="1" dirty="0" smtClean="0">
                <a:solidFill>
                  <a:srgbClr val="4BACC6">
                    <a:lumMod val="50000"/>
                  </a:srgbClr>
                </a:solidFill>
                <a:ea typeface="華康儷中黑" panose="020B0509000000000000" pitchFamily="49" charset="-120"/>
              </a:rPr>
              <a:t>Pumpkin Seed Extract</a:t>
            </a:r>
            <a:r>
              <a:rPr lang="zh-TW" altLang="en-US" sz="3600" b="1" dirty="0" smtClean="0">
                <a:solidFill>
                  <a:srgbClr val="4BACC6">
                    <a:lumMod val="50000"/>
                  </a:srgbClr>
                </a:solidFill>
                <a:ea typeface="華康儷中黑" panose="020B0509000000000000" pitchFamily="49" charset="-120"/>
              </a:rPr>
              <a:t> </a:t>
            </a:r>
            <a:r>
              <a:rPr lang="en-US" altLang="zh-TW" sz="3600" b="1" dirty="0" smtClean="0">
                <a:solidFill>
                  <a:srgbClr val="4BACC6">
                    <a:lumMod val="50000"/>
                  </a:srgbClr>
                </a:solidFill>
                <a:ea typeface="華康儷中黑" panose="020B0509000000000000" pitchFamily="49" charset="-120"/>
              </a:rPr>
              <a:t>Study</a:t>
            </a:r>
            <a:endParaRPr lang="en-US" altLang="en-US" sz="3600" b="1" dirty="0">
              <a:solidFill>
                <a:srgbClr val="4BACC6">
                  <a:lumMod val="50000"/>
                </a:srgbClr>
              </a:solidFill>
              <a:ea typeface="華康儷中黑" panose="020B0509000000000000" pitchFamily="49" charset="-120"/>
            </a:endParaRPr>
          </a:p>
        </p:txBody>
      </p:sp>
      <p:sp>
        <p:nvSpPr>
          <p:cNvPr id="6" name="內容版面配置區 2"/>
          <p:cNvSpPr txBox="1">
            <a:spLocks/>
          </p:cNvSpPr>
          <p:nvPr/>
        </p:nvSpPr>
        <p:spPr bwMode="auto">
          <a:xfrm>
            <a:off x="1042622" y="1347615"/>
            <a:ext cx="6489477" cy="27609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404" rIns="0" bIns="0" numCol="1" anchor="t" anchorCtr="0" compatLnSpc="1">
            <a:prstTxWarp prst="textNoShape">
              <a:avLst/>
            </a:prstTxWarp>
          </a:bodyPr>
          <a:lstStyle>
            <a:lvl1pPr marL="342900" indent="-342900" algn="l" defTabSz="457200" rtl="0" eaLnBrk="0" fontAlgn="base" hangingPunct="0">
              <a:lnSpc>
                <a:spcPct val="93000"/>
              </a:lnSpc>
              <a:spcBef>
                <a:spcPct val="0"/>
              </a:spcBef>
              <a:spcAft>
                <a:spcPts val="1425"/>
              </a:spcAft>
              <a:buClr>
                <a:srgbClr val="000000"/>
              </a:buClr>
              <a:buSzPct val="100000"/>
              <a:buFont typeface="Times New Roman" panose="02020603050405020304" pitchFamily="18" charset="0"/>
              <a:defRPr sz="2200" kern="1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defRPr sz="1600" kern="1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defRPr sz="1600" kern="12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altLang="zh-HK" sz="3800" b="1" dirty="0" smtClean="0">
                <a:solidFill>
                  <a:srgbClr val="FF0000"/>
                </a:solidFill>
                <a:ea typeface="華康儷中黑" panose="020B0509000000000000" pitchFamily="49" charset="-120"/>
                <a:cs typeface="MHeiHK-Bold"/>
              </a:rPr>
              <a:t>30</a:t>
            </a:r>
            <a:r>
              <a:rPr lang="zh-HK" altLang="en-US" sz="3800" b="1" dirty="0" smtClean="0">
                <a:solidFill>
                  <a:srgbClr val="FF0000"/>
                </a:solidFill>
                <a:ea typeface="華康儷中黑" panose="020B0509000000000000" pitchFamily="49" charset="-120"/>
                <a:cs typeface="MHeiHK-Bold"/>
              </a:rPr>
              <a:t>名</a:t>
            </a:r>
            <a:r>
              <a:rPr lang="en-US" altLang="zh-TW" sz="3800" b="1" dirty="0" smtClean="0">
                <a:solidFill>
                  <a:srgbClr val="FF0000"/>
                </a:solidFill>
                <a:ea typeface="華康儷中黑" panose="020B0509000000000000" pitchFamily="49" charset="-120"/>
                <a:cs typeface="MHeiHK-Bold"/>
              </a:rPr>
              <a:t>BPH </a:t>
            </a:r>
            <a:r>
              <a:rPr lang="zh-HK" altLang="en-US" sz="3800" b="1" dirty="0" smtClean="0">
                <a:solidFill>
                  <a:srgbClr val="FF0000"/>
                </a:solidFill>
                <a:ea typeface="華康儷中黑" panose="020B0509000000000000" pitchFamily="49" charset="-120"/>
                <a:cs typeface="MHeiHK-Bold"/>
              </a:rPr>
              <a:t>病人</a:t>
            </a:r>
            <a:endParaRPr lang="en-US" altLang="zh-TW" sz="3800" b="1" dirty="0" smtClean="0">
              <a:solidFill>
                <a:srgbClr val="FF0000"/>
              </a:solidFill>
              <a:ea typeface="華康儷中黑" panose="020B0509000000000000" pitchFamily="49" charset="-120"/>
              <a:cs typeface="MHeiHK-Bold"/>
            </a:endParaRPr>
          </a:p>
          <a:p>
            <a:pPr lvl="1">
              <a:spcAft>
                <a:spcPts val="0"/>
              </a:spcAft>
              <a:buClr>
                <a:srgbClr val="002060"/>
              </a:buClr>
              <a:buFont typeface="Arial" panose="020B0604020202020204" pitchFamily="34" charset="0"/>
              <a:buChar char="•"/>
            </a:pPr>
            <a:r>
              <a:rPr lang="zh-TW" altLang="en-US" sz="3600" dirty="0">
                <a:solidFill>
                  <a:srgbClr val="22228B"/>
                </a:solidFill>
                <a:ea typeface="華康儷中黑" panose="020B0509000000000000" pitchFamily="49" charset="-120"/>
                <a:cs typeface="MHeiHK-Light"/>
              </a:rPr>
              <a:t>南瓜籽油 </a:t>
            </a:r>
            <a:r>
              <a:rPr lang="en-US" altLang="zh-TW" sz="3600" dirty="0">
                <a:solidFill>
                  <a:srgbClr val="22228B"/>
                </a:solidFill>
                <a:ea typeface="華康儷中黑" panose="020B0509000000000000" pitchFamily="49" charset="-120"/>
                <a:cs typeface="MHeiHK-Light"/>
              </a:rPr>
              <a:t>(</a:t>
            </a:r>
            <a:r>
              <a:rPr lang="zh-TW" altLang="en-US" sz="3600" dirty="0">
                <a:solidFill>
                  <a:srgbClr val="22228B"/>
                </a:solidFill>
                <a:ea typeface="華康儷中黑" panose="020B0509000000000000" pitchFamily="49" charset="-120"/>
                <a:cs typeface="MHeiHK-Light"/>
              </a:rPr>
              <a:t>兩個月</a:t>
            </a:r>
            <a:r>
              <a:rPr lang="en-US" altLang="zh-TW" sz="3600" dirty="0">
                <a:solidFill>
                  <a:srgbClr val="22228B"/>
                </a:solidFill>
                <a:ea typeface="華康儷中黑" panose="020B0509000000000000" pitchFamily="49" charset="-120"/>
                <a:cs typeface="MHeiHK-Light"/>
              </a:rPr>
              <a:t>)</a:t>
            </a:r>
            <a:endParaRPr lang="zh-TW" altLang="en-US" sz="3600" dirty="0">
              <a:solidFill>
                <a:srgbClr val="22228B"/>
              </a:solidFill>
              <a:ea typeface="華康儷中黑" panose="020B0509000000000000" pitchFamily="49" charset="-120"/>
              <a:cs typeface="MHeiHK-Light"/>
            </a:endParaRPr>
          </a:p>
          <a:p>
            <a:pPr lvl="1">
              <a:spcAft>
                <a:spcPts val="0"/>
              </a:spcAft>
              <a:buClr>
                <a:srgbClr val="002060"/>
              </a:buClr>
              <a:buFont typeface="Arial" panose="020B0604020202020204" pitchFamily="34" charset="0"/>
              <a:buChar char="•"/>
            </a:pPr>
            <a:r>
              <a:rPr lang="zh-TW" altLang="en-US" sz="3600" dirty="0">
                <a:solidFill>
                  <a:srgbClr val="22228B"/>
                </a:solidFill>
                <a:ea typeface="華康儷中黑" panose="020B0509000000000000" pitchFamily="49" charset="-120"/>
                <a:cs typeface="MHeiHK-Light"/>
              </a:rPr>
              <a:t>安慰劑組</a:t>
            </a:r>
            <a:endParaRPr lang="en-US" altLang="zh-TW" sz="3600" dirty="0">
              <a:solidFill>
                <a:srgbClr val="22228B"/>
              </a:solidFill>
              <a:ea typeface="華康儷中黑" panose="020B0509000000000000" pitchFamily="49" charset="-120"/>
              <a:cs typeface="MHeiHK-Light"/>
            </a:endParaRPr>
          </a:p>
          <a:p>
            <a:pPr lvl="1">
              <a:spcAft>
                <a:spcPts val="0"/>
              </a:spcAft>
              <a:buFont typeface="Arial" panose="020B0604020202020204" pitchFamily="34" charset="0"/>
              <a:buChar char="•"/>
            </a:pPr>
            <a:endParaRPr lang="en-US" altLang="zh-HK" sz="3200" dirty="0" smtClean="0">
              <a:solidFill>
                <a:srgbClr val="F79646">
                  <a:lumMod val="75000"/>
                </a:srgbClr>
              </a:solidFill>
              <a:ea typeface="華康儷中黑" panose="020B0509000000000000" pitchFamily="49" charset="-120"/>
              <a:cs typeface="MHeiHK-Light"/>
            </a:endParaRPr>
          </a:p>
          <a:p>
            <a:pPr lvl="1"/>
            <a:endParaRPr lang="en-US" altLang="zh-HK" sz="3600" dirty="0" smtClean="0">
              <a:ea typeface="華康儷中黑" panose="020B0509000000000000" pitchFamily="49" charset="-120"/>
            </a:endParaRPr>
          </a:p>
          <a:p>
            <a:endParaRPr lang="zh-HK" altLang="en-US" sz="3600" dirty="0" smtClean="0">
              <a:ea typeface="華康儷中黑" panose="020B0509000000000000" pitchFamily="49" charset="-120"/>
            </a:endParaRPr>
          </a:p>
        </p:txBody>
      </p:sp>
      <p:sp>
        <p:nvSpPr>
          <p:cNvPr id="7" name="矩形 1"/>
          <p:cNvSpPr/>
          <p:nvPr/>
        </p:nvSpPr>
        <p:spPr>
          <a:xfrm>
            <a:off x="1763693" y="4866247"/>
            <a:ext cx="5047347" cy="338554"/>
          </a:xfrm>
          <a:prstGeom prst="rect">
            <a:avLst/>
          </a:prstGeom>
        </p:spPr>
        <p:txBody>
          <a:bodyPr wrap="square">
            <a:spAutoFit/>
          </a:bodyPr>
          <a:lstStyle/>
          <a:p>
            <a:pPr defTabSz="457200" eaLnBrk="0" fontAlgn="base" hangingPunct="0">
              <a:spcBef>
                <a:spcPct val="0"/>
              </a:spcBef>
              <a:spcAft>
                <a:spcPct val="0"/>
              </a:spcAft>
            </a:pPr>
            <a:r>
              <a:rPr lang="en-US" altLang="zh-HK" sz="800" i="1" dirty="0" err="1">
                <a:solidFill>
                  <a:prstClr val="black">
                    <a:lumMod val="50000"/>
                    <a:lumOff val="50000"/>
                  </a:prstClr>
                </a:solidFill>
              </a:rPr>
              <a:t>Dr</a:t>
            </a:r>
            <a:r>
              <a:rPr lang="en-US" altLang="zh-HK" sz="800" i="1" dirty="0">
                <a:solidFill>
                  <a:prstClr val="black">
                    <a:lumMod val="50000"/>
                    <a:lumOff val="50000"/>
                  </a:prstClr>
                </a:solidFill>
              </a:rPr>
              <a:t> </a:t>
            </a:r>
            <a:r>
              <a:rPr lang="en-US" altLang="zh-HK" sz="800" i="1" dirty="0" err="1">
                <a:solidFill>
                  <a:prstClr val="black">
                    <a:lumMod val="50000"/>
                    <a:lumOff val="50000"/>
                  </a:prstClr>
                </a:solidFill>
              </a:rPr>
              <a:t>Sighi</a:t>
            </a:r>
            <a:r>
              <a:rPr lang="en-US" altLang="zh-HK" sz="800" i="1" dirty="0">
                <a:solidFill>
                  <a:prstClr val="black">
                    <a:lumMod val="50000"/>
                    <a:lumOff val="50000"/>
                  </a:prstClr>
                </a:solidFill>
              </a:rPr>
              <a:t> </a:t>
            </a:r>
            <a:r>
              <a:rPr lang="en-US" altLang="zh-HK" sz="800" i="1" dirty="0" err="1">
                <a:solidFill>
                  <a:prstClr val="black">
                    <a:lumMod val="50000"/>
                    <a:lumOff val="50000"/>
                  </a:prstClr>
                </a:solidFill>
              </a:rPr>
              <a:t>Drassinower</a:t>
            </a:r>
            <a:r>
              <a:rPr lang="en-US" altLang="zh-HK" sz="800" i="1" dirty="0">
                <a:solidFill>
                  <a:prstClr val="black">
                    <a:lumMod val="50000"/>
                    <a:lumOff val="50000"/>
                  </a:prstClr>
                </a:solidFill>
              </a:rPr>
              <a:t>, “Pumpkin Seed Oil, a remedy for BPH”, www.drsighi.com/php/showatricles.php?nid=21&amp;type</a:t>
            </a:r>
            <a:r>
              <a:rPr lang="en-US" altLang="zh-HK" sz="800" i="1" dirty="0" smtClean="0">
                <a:solidFill>
                  <a:prstClr val="black">
                    <a:lumMod val="50000"/>
                    <a:lumOff val="50000"/>
                  </a:prstClr>
                </a:solidFill>
              </a:rPr>
              <a:t>= Nov 2008</a:t>
            </a:r>
            <a:endParaRPr lang="en-US" altLang="zh-HK" sz="800" i="1" dirty="0">
              <a:solidFill>
                <a:prstClr val="black">
                  <a:lumMod val="50000"/>
                  <a:lumOff val="50000"/>
                </a:prstClr>
              </a:solidFill>
            </a:endParaRPr>
          </a:p>
        </p:txBody>
      </p:sp>
      <p:sp>
        <p:nvSpPr>
          <p:cNvPr id="4" name="Rectangle 3"/>
          <p:cNvSpPr/>
          <p:nvPr/>
        </p:nvSpPr>
        <p:spPr>
          <a:xfrm>
            <a:off x="971601" y="3003801"/>
            <a:ext cx="6082359" cy="1354217"/>
          </a:xfrm>
          <a:prstGeom prst="rect">
            <a:avLst/>
          </a:prstGeom>
        </p:spPr>
        <p:txBody>
          <a:bodyPr wrap="square">
            <a:spAutoFit/>
          </a:bodyPr>
          <a:lstStyle/>
          <a:p>
            <a:pPr defTabSz="457200" eaLnBrk="0" fontAlgn="base" hangingPunct="0"/>
            <a:r>
              <a:rPr lang="en-US" altLang="zh-HK" sz="3000" b="1" dirty="0">
                <a:solidFill>
                  <a:srgbClr val="FF0000"/>
                </a:solidFill>
                <a:ea typeface="華康儷中黑" panose="020B0509000000000000" pitchFamily="49" charset="-120"/>
                <a:cs typeface="MHeiHK-Bold"/>
              </a:rPr>
              <a:t>30 BPH patients</a:t>
            </a:r>
          </a:p>
          <a:p>
            <a:pPr marL="742950" lvl="2" indent="-342900" defTabSz="457200" eaLnBrk="0" fontAlgn="base" hangingPunct="0">
              <a:spcBef>
                <a:spcPct val="0"/>
              </a:spcBef>
              <a:buFont typeface="Arial" panose="020B0604020202020204" pitchFamily="34" charset="0"/>
              <a:buChar char="•"/>
            </a:pPr>
            <a:r>
              <a:rPr lang="en-US" altLang="zh-HK" sz="2600" dirty="0">
                <a:solidFill>
                  <a:srgbClr val="22228B"/>
                </a:solidFill>
                <a:ea typeface="華康儷中黑" panose="020B0509000000000000" pitchFamily="49" charset="-120"/>
                <a:cs typeface="Calibri"/>
              </a:rPr>
              <a:t>Pumpkin Seed Oil (two months)</a:t>
            </a:r>
          </a:p>
          <a:p>
            <a:pPr marL="742950" lvl="2" indent="-342900" defTabSz="457200" eaLnBrk="0" fontAlgn="base" hangingPunct="0">
              <a:spcBef>
                <a:spcPct val="0"/>
              </a:spcBef>
              <a:buFont typeface="Arial" panose="020B0604020202020204" pitchFamily="34" charset="0"/>
              <a:buChar char="•"/>
            </a:pPr>
            <a:r>
              <a:rPr lang="en-US" altLang="zh-HK" sz="2600" dirty="0">
                <a:solidFill>
                  <a:srgbClr val="22228B"/>
                </a:solidFill>
                <a:ea typeface="華康儷中黑" panose="020B0509000000000000" pitchFamily="49" charset="-120"/>
                <a:cs typeface="Calibri"/>
              </a:rPr>
              <a:t>Placebo group </a:t>
            </a:r>
          </a:p>
        </p:txBody>
      </p:sp>
    </p:spTree>
    <p:extLst>
      <p:ext uri="{BB962C8B-B14F-4D97-AF65-F5344CB8AC3E}">
        <p14:creationId xmlns:p14="http://schemas.microsoft.com/office/powerpoint/2010/main" val="2757367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2572" y="1251799"/>
            <a:ext cx="7992888" cy="3376374"/>
          </a:xfrm>
          <a:prstGeom prst="rect">
            <a:avLst/>
          </a:prstGeom>
        </p:spPr>
        <p:txBody>
          <a:bodyPr wrap="square">
            <a:spAutoFit/>
          </a:bodyPr>
          <a:lstStyle/>
          <a:p>
            <a:pPr marL="396875" lvl="1" indent="-342900" defTabSz="457200" eaLnBrk="0" fontAlgn="base" hangingPunct="0">
              <a:lnSpc>
                <a:spcPct val="93000"/>
              </a:lnSpc>
              <a:spcBef>
                <a:spcPct val="0"/>
              </a:spcBef>
              <a:buClr>
                <a:srgbClr val="002060"/>
              </a:buClr>
              <a:buSzPct val="100000"/>
              <a:buFont typeface="Arial" panose="020B0604020202020204" pitchFamily="34" charset="0"/>
              <a:buChar char="•"/>
            </a:pPr>
            <a:r>
              <a:rPr lang="en-US" altLang="zh-TW" sz="3600" dirty="0">
                <a:solidFill>
                  <a:srgbClr val="22228B"/>
                </a:solidFill>
                <a:ea typeface="華康儷中黑" panose="020B0509000000000000" pitchFamily="49" charset="-120"/>
                <a:cs typeface="MHeiHK-Light"/>
              </a:rPr>
              <a:t>66</a:t>
            </a:r>
            <a:r>
              <a:rPr lang="zh-TW" altLang="en-US" sz="3600" dirty="0">
                <a:solidFill>
                  <a:srgbClr val="22228B"/>
                </a:solidFill>
                <a:ea typeface="華康儷中黑" panose="020B0509000000000000" pitchFamily="49" charset="-120"/>
                <a:cs typeface="MHeiHK-Light"/>
              </a:rPr>
              <a:t>％參與者改善夜間排尿</a:t>
            </a:r>
            <a:endParaRPr lang="en-US" altLang="zh-TW" sz="3600" dirty="0">
              <a:solidFill>
                <a:srgbClr val="22228B"/>
              </a:solidFill>
              <a:ea typeface="華康儷中黑" panose="020B0509000000000000" pitchFamily="49" charset="-120"/>
              <a:cs typeface="MHeiHK-Light"/>
            </a:endParaRPr>
          </a:p>
          <a:p>
            <a:pPr marL="396875" lvl="1" indent="-342900" defTabSz="457200" eaLnBrk="0" fontAlgn="base" hangingPunct="0">
              <a:lnSpc>
                <a:spcPct val="93000"/>
              </a:lnSpc>
              <a:spcBef>
                <a:spcPct val="0"/>
              </a:spcBef>
              <a:buClr>
                <a:srgbClr val="002060"/>
              </a:buClr>
              <a:buSzPct val="100000"/>
              <a:buFont typeface="Arial" panose="020B0604020202020204" pitchFamily="34" charset="0"/>
              <a:buChar char="•"/>
            </a:pPr>
            <a:r>
              <a:rPr lang="en-US" altLang="zh-TW" sz="3600" dirty="0">
                <a:solidFill>
                  <a:srgbClr val="22228B"/>
                </a:solidFill>
                <a:ea typeface="華康儷中黑" panose="020B0509000000000000" pitchFamily="49" charset="-120"/>
                <a:cs typeface="MHeiHK-Light"/>
              </a:rPr>
              <a:t>86</a:t>
            </a:r>
            <a:r>
              <a:rPr lang="zh-TW" altLang="en-US" sz="3600" dirty="0">
                <a:solidFill>
                  <a:srgbClr val="22228B"/>
                </a:solidFill>
                <a:ea typeface="華康儷中黑" panose="020B0509000000000000" pitchFamily="49" charset="-120"/>
                <a:cs typeface="MHeiHK-Light"/>
              </a:rPr>
              <a:t>％參與者改善排尿困難症狀</a:t>
            </a:r>
            <a:endParaRPr lang="en-US" altLang="zh-TW" sz="3600" dirty="0">
              <a:solidFill>
                <a:srgbClr val="22228B"/>
              </a:solidFill>
              <a:ea typeface="華康儷中黑" panose="020B0509000000000000" pitchFamily="49" charset="-120"/>
              <a:cs typeface="MHeiHK-Light"/>
            </a:endParaRPr>
          </a:p>
          <a:p>
            <a:pPr marL="396875" lvl="1" indent="-342900" defTabSz="457200" eaLnBrk="0" fontAlgn="base" hangingPunct="0">
              <a:lnSpc>
                <a:spcPct val="93000"/>
              </a:lnSpc>
              <a:spcBef>
                <a:spcPct val="0"/>
              </a:spcBef>
              <a:spcAft>
                <a:spcPts val="500"/>
              </a:spcAft>
              <a:buClr>
                <a:srgbClr val="002060"/>
              </a:buClr>
              <a:buSzPct val="100000"/>
              <a:buFont typeface="Arial" panose="020B0604020202020204" pitchFamily="34" charset="0"/>
              <a:buChar char="•"/>
            </a:pPr>
            <a:r>
              <a:rPr lang="en-US" altLang="zh-TW" sz="3600" dirty="0">
                <a:solidFill>
                  <a:srgbClr val="22228B"/>
                </a:solidFill>
                <a:ea typeface="華康儷中黑" panose="020B0509000000000000" pitchFamily="49" charset="-120"/>
                <a:cs typeface="MHeiHK-Light"/>
              </a:rPr>
              <a:t>33</a:t>
            </a:r>
            <a:r>
              <a:rPr lang="zh-TW" altLang="en-US" sz="3600" dirty="0">
                <a:solidFill>
                  <a:srgbClr val="22228B"/>
                </a:solidFill>
                <a:ea typeface="華康儷中黑" panose="020B0509000000000000" pitchFamily="49" charset="-120"/>
                <a:cs typeface="MHeiHK-Light"/>
              </a:rPr>
              <a:t>％患者前列腺尺寸減小</a:t>
            </a:r>
            <a:endParaRPr lang="en-US" altLang="zh-HK" sz="3600" dirty="0">
              <a:solidFill>
                <a:srgbClr val="22228B"/>
              </a:solidFill>
              <a:ea typeface="華康儷中黑" panose="020B0509000000000000" pitchFamily="49" charset="-120"/>
              <a:cs typeface="MHeiHK-Light"/>
            </a:endParaRPr>
          </a:p>
          <a:p>
            <a:pPr defTabSz="457200" eaLnBrk="0" fontAlgn="base" hangingPunct="0">
              <a:spcBef>
                <a:spcPct val="0"/>
              </a:spcBef>
              <a:spcAft>
                <a:spcPct val="0"/>
              </a:spcAft>
            </a:pPr>
            <a:r>
              <a:rPr lang="en-US" altLang="zh-HK" sz="3200" dirty="0">
                <a:solidFill>
                  <a:prstClr val="black"/>
                </a:solidFill>
                <a:ea typeface="華康儷中黑" panose="020B0509000000000000" pitchFamily="49" charset="-120"/>
              </a:rPr>
              <a:t> </a:t>
            </a:r>
          </a:p>
          <a:p>
            <a:pPr marL="719138" indent="-719138" defTabSz="457200" eaLnBrk="0" fontAlgn="base" hangingPunct="0">
              <a:lnSpc>
                <a:spcPct val="120000"/>
              </a:lnSpc>
              <a:spcBef>
                <a:spcPct val="0"/>
              </a:spcBef>
              <a:spcAft>
                <a:spcPct val="0"/>
              </a:spcAft>
            </a:pPr>
            <a:endParaRPr lang="zh-HK" altLang="en-US" sz="3200" dirty="0">
              <a:solidFill>
                <a:srgbClr val="F79646">
                  <a:lumMod val="75000"/>
                </a:srgbClr>
              </a:solidFill>
              <a:ea typeface="華康儷中黑" panose="020B0509000000000000" pitchFamily="49" charset="-120"/>
              <a:cs typeface="MHeiHK-Light"/>
            </a:endParaRPr>
          </a:p>
          <a:p>
            <a:pPr marL="719138" indent="-719138" defTabSz="457200" eaLnBrk="0" fontAlgn="base" hangingPunct="0">
              <a:lnSpc>
                <a:spcPct val="120000"/>
              </a:lnSpc>
              <a:spcBef>
                <a:spcPct val="0"/>
              </a:spcBef>
              <a:spcAft>
                <a:spcPct val="0"/>
              </a:spcAft>
            </a:pPr>
            <a:r>
              <a:rPr lang="en-US" altLang="zh-TW" sz="3200" dirty="0" smtClean="0">
                <a:solidFill>
                  <a:srgbClr val="F79646">
                    <a:lumMod val="75000"/>
                  </a:srgbClr>
                </a:solidFill>
                <a:ea typeface="華康儷中黑" panose="020B0509000000000000" pitchFamily="49" charset="-120"/>
                <a:cs typeface="MHeiHK-Light"/>
              </a:rPr>
              <a:t> </a:t>
            </a:r>
          </a:p>
        </p:txBody>
      </p:sp>
      <p:sp>
        <p:nvSpPr>
          <p:cNvPr id="4" name="矩形 2"/>
          <p:cNvSpPr>
            <a:spLocks noChangeArrowheads="1"/>
          </p:cNvSpPr>
          <p:nvPr/>
        </p:nvSpPr>
        <p:spPr bwMode="auto">
          <a:xfrm>
            <a:off x="467544" y="51470"/>
            <a:ext cx="71169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zh-TW" altLang="zh-HK" sz="3600" b="1" dirty="0">
                <a:solidFill>
                  <a:srgbClr val="4BACC6">
                    <a:lumMod val="50000"/>
                  </a:srgbClr>
                </a:solidFill>
                <a:ea typeface="華康儷中黑" panose="020B0509000000000000" pitchFamily="49" charset="-120"/>
                <a:cs typeface="MHeiHK-Bold"/>
              </a:rPr>
              <a:t>南瓜籽</a:t>
            </a:r>
            <a:r>
              <a:rPr lang="zh-TW" altLang="zh-HK" sz="3600" b="1" dirty="0" smtClean="0">
                <a:solidFill>
                  <a:srgbClr val="4BACC6">
                    <a:lumMod val="50000"/>
                  </a:srgbClr>
                </a:solidFill>
                <a:ea typeface="華康儷中黑" panose="020B0509000000000000" pitchFamily="49" charset="-120"/>
                <a:cs typeface="MHeiHK-Bold"/>
              </a:rPr>
              <a:t>萃</a:t>
            </a:r>
            <a:r>
              <a:rPr lang="zh-TW" altLang="zh-HK" sz="3600" b="1" dirty="0">
                <a:solidFill>
                  <a:srgbClr val="4BACC6">
                    <a:lumMod val="50000"/>
                  </a:srgbClr>
                </a:solidFill>
                <a:ea typeface="華康儷中黑" panose="020B0509000000000000" pitchFamily="49" charset="-120"/>
                <a:cs typeface="MHeiHK-Bold"/>
              </a:rPr>
              <a:t>取</a:t>
            </a:r>
            <a:r>
              <a:rPr lang="zh-TW" altLang="zh-HK" sz="3600" b="1" dirty="0" smtClean="0">
                <a:solidFill>
                  <a:srgbClr val="4BACC6">
                    <a:lumMod val="50000"/>
                  </a:srgbClr>
                </a:solidFill>
                <a:ea typeface="華康儷中黑" panose="020B0509000000000000" pitchFamily="49" charset="-120"/>
                <a:cs typeface="MHeiHK-Bold"/>
              </a:rPr>
              <a:t>物</a:t>
            </a:r>
            <a:r>
              <a:rPr lang="zh-TW" altLang="en-US" sz="3600" b="1" dirty="0" smtClean="0">
                <a:solidFill>
                  <a:srgbClr val="4BACC6">
                    <a:lumMod val="50000"/>
                  </a:srgbClr>
                </a:solidFill>
                <a:ea typeface="華康儷中黑" panose="020B0509000000000000" pitchFamily="49" charset="-120"/>
                <a:cs typeface="MHeiHK-Bold"/>
              </a:rPr>
              <a:t>研究結果</a:t>
            </a:r>
            <a:endParaRPr lang="en-US" altLang="zh-TW" sz="3600" b="1" dirty="0" smtClean="0">
              <a:solidFill>
                <a:srgbClr val="4BACC6">
                  <a:lumMod val="50000"/>
                </a:srgbClr>
              </a:solidFill>
              <a:ea typeface="華康儷中黑" panose="020B0509000000000000" pitchFamily="49" charset="-120"/>
            </a:endParaRPr>
          </a:p>
          <a:p>
            <a:pPr defTabSz="457200" eaLnBrk="0" fontAlgn="base" hangingPunct="0">
              <a:spcBef>
                <a:spcPct val="0"/>
              </a:spcBef>
              <a:spcAft>
                <a:spcPct val="0"/>
              </a:spcAft>
            </a:pPr>
            <a:r>
              <a:rPr lang="en-US" altLang="zh-TW" sz="3600" b="1" dirty="0" smtClean="0">
                <a:solidFill>
                  <a:srgbClr val="4BACC6">
                    <a:lumMod val="50000"/>
                  </a:srgbClr>
                </a:solidFill>
                <a:ea typeface="華康儷中黑" panose="020B0509000000000000" pitchFamily="49" charset="-120"/>
              </a:rPr>
              <a:t>Pumpkin Seed Extract</a:t>
            </a:r>
            <a:r>
              <a:rPr lang="zh-TW" altLang="en-US" sz="3600" b="1" dirty="0" smtClean="0">
                <a:solidFill>
                  <a:srgbClr val="4BACC6">
                    <a:lumMod val="50000"/>
                  </a:srgbClr>
                </a:solidFill>
                <a:ea typeface="華康儷中黑" panose="020B0509000000000000" pitchFamily="49" charset="-120"/>
              </a:rPr>
              <a:t> </a:t>
            </a:r>
            <a:r>
              <a:rPr lang="en-US" altLang="zh-TW" sz="3600" b="1" dirty="0" smtClean="0">
                <a:solidFill>
                  <a:srgbClr val="4BACC6">
                    <a:lumMod val="50000"/>
                  </a:srgbClr>
                </a:solidFill>
                <a:ea typeface="華康儷中黑" panose="020B0509000000000000" pitchFamily="49" charset="-120"/>
              </a:rPr>
              <a:t>Study</a:t>
            </a:r>
            <a:r>
              <a:rPr lang="zh-TW" altLang="en-US" sz="3600" b="1" dirty="0" smtClean="0">
                <a:solidFill>
                  <a:srgbClr val="4BACC6">
                    <a:lumMod val="50000"/>
                  </a:srgbClr>
                </a:solidFill>
                <a:ea typeface="華康儷中黑" panose="020B0509000000000000" pitchFamily="49" charset="-120"/>
              </a:rPr>
              <a:t> </a:t>
            </a:r>
            <a:r>
              <a:rPr lang="en-US" altLang="zh-TW" sz="3600" b="1" dirty="0" smtClean="0">
                <a:solidFill>
                  <a:srgbClr val="4BACC6">
                    <a:lumMod val="50000"/>
                  </a:srgbClr>
                </a:solidFill>
                <a:ea typeface="華康儷中黑" panose="020B0509000000000000" pitchFamily="49" charset="-120"/>
              </a:rPr>
              <a:t>Results</a:t>
            </a:r>
            <a:endParaRPr lang="en-US" altLang="en-US" sz="3600" b="1" dirty="0">
              <a:solidFill>
                <a:srgbClr val="4BACC6">
                  <a:lumMod val="50000"/>
                </a:srgbClr>
              </a:solidFill>
              <a:ea typeface="華康儷中黑" panose="020B0509000000000000" pitchFamily="49" charset="-120"/>
            </a:endParaRPr>
          </a:p>
        </p:txBody>
      </p:sp>
      <p:sp>
        <p:nvSpPr>
          <p:cNvPr id="2" name="Rectangle 1"/>
          <p:cNvSpPr/>
          <p:nvPr/>
        </p:nvSpPr>
        <p:spPr>
          <a:xfrm>
            <a:off x="713584" y="2880462"/>
            <a:ext cx="7890864" cy="1548116"/>
          </a:xfrm>
          <a:prstGeom prst="rect">
            <a:avLst/>
          </a:prstGeom>
        </p:spPr>
        <p:txBody>
          <a:bodyPr wrap="square">
            <a:spAutoFit/>
          </a:bodyPr>
          <a:lstStyle/>
          <a:p>
            <a:pPr marL="396875" lvl="1" indent="-342900" defTabSz="457200" eaLnBrk="0" fontAlgn="base" hangingPunct="0">
              <a:spcBef>
                <a:spcPct val="0"/>
              </a:spcBef>
              <a:spcAft>
                <a:spcPct val="0"/>
              </a:spcAft>
              <a:buClr>
                <a:srgbClr val="002060"/>
              </a:buClr>
              <a:buFont typeface="Arial" panose="020B0604020202020204" pitchFamily="34" charset="0"/>
              <a:buChar char="•"/>
            </a:pPr>
            <a:r>
              <a:rPr lang="en-US" altLang="zh-HK" sz="2200" dirty="0">
                <a:solidFill>
                  <a:srgbClr val="22228B"/>
                </a:solidFill>
                <a:ea typeface="華康儷中黑" panose="020B0509000000000000" pitchFamily="49" charset="-120"/>
                <a:cs typeface="Calibri"/>
              </a:rPr>
              <a:t>There was improvement in night urination in 66% of participants </a:t>
            </a:r>
          </a:p>
          <a:p>
            <a:pPr marL="396875" lvl="1" indent="-342900" defTabSz="457200" eaLnBrk="0" fontAlgn="base" hangingPunct="0">
              <a:lnSpc>
                <a:spcPct val="110000"/>
              </a:lnSpc>
              <a:spcBef>
                <a:spcPct val="0"/>
              </a:spcBef>
              <a:spcAft>
                <a:spcPct val="0"/>
              </a:spcAft>
              <a:buClr>
                <a:srgbClr val="002060"/>
              </a:buClr>
              <a:buFont typeface="Arial" panose="020B0604020202020204" pitchFamily="34" charset="0"/>
              <a:buChar char="•"/>
            </a:pPr>
            <a:r>
              <a:rPr lang="en-US" altLang="zh-HK" sz="2200" dirty="0">
                <a:solidFill>
                  <a:srgbClr val="22228B"/>
                </a:solidFill>
                <a:ea typeface="華康儷中黑" panose="020B0509000000000000" pitchFamily="49" charset="-120"/>
                <a:cs typeface="Calibri"/>
              </a:rPr>
              <a:t>86% noted improvement in symptoms of difficulty in urination</a:t>
            </a:r>
          </a:p>
          <a:p>
            <a:pPr marL="396875" lvl="1" indent="-342900" defTabSz="457200" eaLnBrk="0" fontAlgn="base" hangingPunct="0">
              <a:lnSpc>
                <a:spcPct val="110000"/>
              </a:lnSpc>
              <a:spcBef>
                <a:spcPct val="0"/>
              </a:spcBef>
              <a:spcAft>
                <a:spcPct val="0"/>
              </a:spcAft>
              <a:buClr>
                <a:srgbClr val="002060"/>
              </a:buClr>
              <a:buFont typeface="Arial" panose="020B0604020202020204" pitchFamily="34" charset="0"/>
              <a:buChar char="•"/>
            </a:pPr>
            <a:r>
              <a:rPr lang="en-US" altLang="zh-HK" sz="2200" dirty="0">
                <a:solidFill>
                  <a:srgbClr val="22228B"/>
                </a:solidFill>
                <a:ea typeface="華康儷中黑" panose="020B0509000000000000" pitchFamily="49" charset="-120"/>
                <a:cs typeface="Calibri"/>
              </a:rPr>
              <a:t>Pumpkin seed oil also showed a decrease in the size of the prostate in 33% of patients </a:t>
            </a:r>
            <a:endParaRPr lang="en-US" altLang="zh-HK" sz="2200" dirty="0">
              <a:solidFill>
                <a:srgbClr val="7030A0"/>
              </a:solidFill>
              <a:ea typeface="華康儷中黑" panose="020B0509000000000000" pitchFamily="49" charset="-120"/>
            </a:endParaRPr>
          </a:p>
        </p:txBody>
      </p:sp>
    </p:spTree>
    <p:extLst>
      <p:ext uri="{BB962C8B-B14F-4D97-AF65-F5344CB8AC3E}">
        <p14:creationId xmlns:p14="http://schemas.microsoft.com/office/powerpoint/2010/main" val="4834896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1491630"/>
            <a:ext cx="7992888" cy="1836204"/>
          </a:xfrm>
        </p:spPr>
        <p:txBody>
          <a:bodyPr/>
          <a:lstStyle/>
          <a:p>
            <a:pPr marL="0" indent="0">
              <a:lnSpc>
                <a:spcPct val="110000"/>
              </a:lnSpc>
              <a:spcBef>
                <a:spcPts val="0"/>
              </a:spcBef>
              <a:spcAft>
                <a:spcPts val="500"/>
              </a:spcAft>
              <a:buNone/>
            </a:pPr>
            <a:r>
              <a:rPr lang="zh-TW" altLang="en-US" dirty="0">
                <a:solidFill>
                  <a:srgbClr val="22228B"/>
                </a:solidFill>
                <a:ea typeface="華康儷中黑" panose="020B0509000000000000" pitchFamily="49" charset="-120"/>
                <a:cs typeface="MHeiHK-Light"/>
              </a:rPr>
              <a:t>南瓜籽中的化學物質會引致排尿增加（利尿作用），這有助於緩解膀胱不</a:t>
            </a:r>
            <a:r>
              <a:rPr lang="zh-TW" altLang="en-US" dirty="0" smtClean="0">
                <a:solidFill>
                  <a:srgbClr val="22228B"/>
                </a:solidFill>
                <a:ea typeface="華康儷中黑" panose="020B0509000000000000" pitchFamily="49" charset="-120"/>
                <a:cs typeface="MHeiHK-Light"/>
              </a:rPr>
              <a:t>適</a:t>
            </a:r>
            <a:endParaRPr lang="en-US" altLang="zh-TW" dirty="0">
              <a:solidFill>
                <a:srgbClr val="22228B"/>
              </a:solidFill>
              <a:ea typeface="華康儷中黑" panose="020B0509000000000000" pitchFamily="49" charset="-120"/>
              <a:cs typeface="MHeiHK-Light"/>
            </a:endParaRPr>
          </a:p>
        </p:txBody>
      </p:sp>
      <p:pic>
        <p:nvPicPr>
          <p:cNvPr id="4" name="圖片 3"/>
          <p:cNvPicPr>
            <a:picLocks noChangeAspect="1"/>
          </p:cNvPicPr>
          <p:nvPr/>
        </p:nvPicPr>
        <p:blipFill>
          <a:blip r:embed="rId2"/>
          <a:stretch>
            <a:fillRect/>
          </a:stretch>
        </p:blipFill>
        <p:spPr>
          <a:xfrm>
            <a:off x="1" y="4155444"/>
            <a:ext cx="1979712" cy="988056"/>
          </a:xfrm>
          <a:prstGeom prst="rect">
            <a:avLst/>
          </a:prstGeom>
        </p:spPr>
      </p:pic>
      <p:sp>
        <p:nvSpPr>
          <p:cNvPr id="5" name="矩形 2"/>
          <p:cNvSpPr>
            <a:spLocks noGrp="1" noChangeArrowheads="1"/>
          </p:cNvSpPr>
          <p:nvPr>
            <p:ph type="title"/>
          </p:nvPr>
        </p:nvSpPr>
        <p:spPr bwMode="auto">
          <a:xfrm>
            <a:off x="467544" y="123479"/>
            <a:ext cx="822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zh-TW" altLang="zh-HK" sz="3600" b="1" dirty="0">
                <a:solidFill>
                  <a:schemeClr val="accent5">
                    <a:lumMod val="50000"/>
                  </a:schemeClr>
                </a:solidFill>
                <a:latin typeface="+mn-lt"/>
                <a:ea typeface="華康儷中黑" panose="020B0509000000000000" pitchFamily="49" charset="-120"/>
                <a:cs typeface="MHeiHK-Bold"/>
              </a:rPr>
              <a:t>南瓜籽</a:t>
            </a:r>
            <a:r>
              <a:rPr lang="zh-TW" altLang="zh-HK" sz="3600" b="1" dirty="0" smtClean="0">
                <a:solidFill>
                  <a:schemeClr val="accent5">
                    <a:lumMod val="50000"/>
                  </a:schemeClr>
                </a:solidFill>
                <a:latin typeface="+mn-lt"/>
                <a:ea typeface="華康儷中黑" panose="020B0509000000000000" pitchFamily="49" charset="-120"/>
                <a:cs typeface="MHeiHK-Bold"/>
              </a:rPr>
              <a:t>萃</a:t>
            </a:r>
            <a:r>
              <a:rPr lang="zh-TW" altLang="zh-HK" sz="3600" b="1" dirty="0">
                <a:solidFill>
                  <a:schemeClr val="accent5">
                    <a:lumMod val="50000"/>
                  </a:schemeClr>
                </a:solidFill>
                <a:latin typeface="+mn-lt"/>
                <a:ea typeface="華康儷中黑" panose="020B0509000000000000" pitchFamily="49" charset="-120"/>
                <a:cs typeface="MHeiHK-Bold"/>
              </a:rPr>
              <a:t>取</a:t>
            </a:r>
            <a:r>
              <a:rPr lang="zh-TW" altLang="zh-HK" sz="3600" b="1" dirty="0" smtClean="0">
                <a:solidFill>
                  <a:schemeClr val="accent5">
                    <a:lumMod val="50000"/>
                  </a:schemeClr>
                </a:solidFill>
                <a:latin typeface="+mn-lt"/>
                <a:ea typeface="華康儷中黑" panose="020B0509000000000000" pitchFamily="49" charset="-120"/>
                <a:cs typeface="MHeiHK-Bold"/>
              </a:rPr>
              <a:t>物</a:t>
            </a:r>
            <a:r>
              <a:rPr lang="zh-TW" altLang="en-US" sz="3600" b="1" dirty="0" smtClean="0">
                <a:solidFill>
                  <a:schemeClr val="accent5">
                    <a:lumMod val="50000"/>
                  </a:schemeClr>
                </a:solidFill>
                <a:latin typeface="+mn-lt"/>
                <a:ea typeface="華康儷中黑" panose="020B0509000000000000" pitchFamily="49" charset="-120"/>
                <a:cs typeface="MHeiHK-Bold"/>
              </a:rPr>
              <a:t>研究結論</a:t>
            </a:r>
            <a:endParaRPr lang="en-US" altLang="zh-TW" sz="3600" b="1" dirty="0" smtClean="0">
              <a:solidFill>
                <a:schemeClr val="accent5">
                  <a:lumMod val="50000"/>
                </a:schemeClr>
              </a:solidFill>
              <a:latin typeface="+mn-lt"/>
              <a:ea typeface="華康儷中黑" panose="020B0509000000000000" pitchFamily="49" charset="-120"/>
            </a:endParaRPr>
          </a:p>
          <a:p>
            <a:pPr algn="l"/>
            <a:r>
              <a:rPr lang="en-US" altLang="zh-TW" sz="3600" b="1" dirty="0" smtClean="0">
                <a:solidFill>
                  <a:schemeClr val="accent5">
                    <a:lumMod val="50000"/>
                  </a:schemeClr>
                </a:solidFill>
                <a:latin typeface="+mn-lt"/>
                <a:ea typeface="華康儷中黑" panose="020B0509000000000000" pitchFamily="49" charset="-120"/>
              </a:rPr>
              <a:t>Pumpkin Seed Extract</a:t>
            </a:r>
            <a:r>
              <a:rPr lang="zh-TW" altLang="en-US" sz="3600" b="1" dirty="0" smtClean="0">
                <a:solidFill>
                  <a:schemeClr val="accent5">
                    <a:lumMod val="50000"/>
                  </a:schemeClr>
                </a:solidFill>
                <a:latin typeface="+mn-lt"/>
                <a:ea typeface="華康儷中黑" panose="020B0509000000000000" pitchFamily="49" charset="-120"/>
              </a:rPr>
              <a:t> </a:t>
            </a:r>
            <a:r>
              <a:rPr lang="en-US" altLang="zh-TW" sz="3600" b="1" dirty="0" smtClean="0">
                <a:solidFill>
                  <a:schemeClr val="accent5">
                    <a:lumMod val="50000"/>
                  </a:schemeClr>
                </a:solidFill>
                <a:latin typeface="+mn-lt"/>
                <a:ea typeface="華康儷中黑" panose="020B0509000000000000" pitchFamily="49" charset="-120"/>
              </a:rPr>
              <a:t>Study</a:t>
            </a:r>
            <a:r>
              <a:rPr lang="zh-TW" altLang="en-US" sz="3600" b="1" dirty="0" smtClean="0">
                <a:solidFill>
                  <a:schemeClr val="accent5">
                    <a:lumMod val="50000"/>
                  </a:schemeClr>
                </a:solidFill>
                <a:latin typeface="+mn-lt"/>
                <a:ea typeface="華康儷中黑" panose="020B0509000000000000" pitchFamily="49" charset="-120"/>
              </a:rPr>
              <a:t> </a:t>
            </a:r>
            <a:r>
              <a:rPr lang="en-US" altLang="zh-TW" sz="3600" b="1" dirty="0" smtClean="0">
                <a:solidFill>
                  <a:schemeClr val="accent5">
                    <a:lumMod val="50000"/>
                  </a:schemeClr>
                </a:solidFill>
                <a:latin typeface="+mn-lt"/>
                <a:ea typeface="華康儷中黑" panose="020B0509000000000000" pitchFamily="49" charset="-120"/>
              </a:rPr>
              <a:t>Conclusion</a:t>
            </a:r>
            <a:endParaRPr lang="en-US" altLang="en-US" sz="3600" b="1" dirty="0">
              <a:solidFill>
                <a:schemeClr val="accent5">
                  <a:lumMod val="50000"/>
                </a:schemeClr>
              </a:solidFill>
              <a:latin typeface="+mn-lt"/>
              <a:ea typeface="華康儷中黑" panose="020B0509000000000000" pitchFamily="49" charset="-120"/>
            </a:endParaRPr>
          </a:p>
        </p:txBody>
      </p:sp>
      <p:sp>
        <p:nvSpPr>
          <p:cNvPr id="2" name="Rectangle 1"/>
          <p:cNvSpPr/>
          <p:nvPr/>
        </p:nvSpPr>
        <p:spPr>
          <a:xfrm>
            <a:off x="827584" y="2643758"/>
            <a:ext cx="6840760" cy="1412694"/>
          </a:xfrm>
          <a:prstGeom prst="rect">
            <a:avLst/>
          </a:prstGeom>
        </p:spPr>
        <p:txBody>
          <a:bodyPr wrap="square">
            <a:spAutoFit/>
          </a:bodyPr>
          <a:lstStyle/>
          <a:p>
            <a:pPr marL="0" lvl="1" defTabSz="457200" eaLnBrk="0" fontAlgn="base" hangingPunct="0">
              <a:lnSpc>
                <a:spcPct val="110000"/>
              </a:lnSpc>
              <a:spcAft>
                <a:spcPct val="0"/>
              </a:spcAft>
            </a:pPr>
            <a:r>
              <a:rPr lang="en-US" altLang="zh-HK" sz="2600" dirty="0">
                <a:solidFill>
                  <a:srgbClr val="22228B"/>
                </a:solidFill>
                <a:ea typeface="華康儷中黑" panose="020B0509000000000000" pitchFamily="49" charset="-120"/>
                <a:cs typeface="Calibri"/>
              </a:rPr>
              <a:t>The chemicals in the pumpkin seed cause an increase in urination (diuretic effect), which helps relieve bladder </a:t>
            </a:r>
            <a:r>
              <a:rPr lang="en-US" altLang="zh-HK" sz="2600" dirty="0" smtClean="0">
                <a:solidFill>
                  <a:srgbClr val="22228B"/>
                </a:solidFill>
                <a:ea typeface="華康儷中黑" panose="020B0509000000000000" pitchFamily="49" charset="-120"/>
                <a:cs typeface="Calibri"/>
              </a:rPr>
              <a:t>discomfort</a:t>
            </a:r>
            <a:endParaRPr lang="en-US" altLang="zh-HK" sz="2600" dirty="0">
              <a:solidFill>
                <a:srgbClr val="22228B"/>
              </a:solidFill>
              <a:ea typeface="華康儷中黑" panose="020B0509000000000000" pitchFamily="49" charset="-120"/>
              <a:cs typeface="Calibri"/>
            </a:endParaRPr>
          </a:p>
        </p:txBody>
      </p:sp>
    </p:spTree>
    <p:extLst>
      <p:ext uri="{BB962C8B-B14F-4D97-AF65-F5344CB8AC3E}">
        <p14:creationId xmlns:p14="http://schemas.microsoft.com/office/powerpoint/2010/main" val="10877893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99592" y="1347615"/>
            <a:ext cx="7560840" cy="2880196"/>
          </a:xfrm>
        </p:spPr>
        <p:txBody>
          <a:bodyPr/>
          <a:lstStyle/>
          <a:p>
            <a:pPr marL="0" indent="0">
              <a:lnSpc>
                <a:spcPct val="110000"/>
              </a:lnSpc>
              <a:spcBef>
                <a:spcPts val="0"/>
              </a:spcBef>
              <a:spcAft>
                <a:spcPts val="500"/>
              </a:spcAft>
              <a:buNone/>
            </a:pPr>
            <a:r>
              <a:rPr lang="zh-TW" altLang="zh-HK" dirty="0">
                <a:solidFill>
                  <a:srgbClr val="22228B"/>
                </a:solidFill>
                <a:ea typeface="華康儷中黑" panose="020B0509000000000000" pitchFamily="49" charset="-120"/>
                <a:cs typeface="MHeiHK-Light"/>
              </a:rPr>
              <a:t>鋅是存在於人體每個細胞內的重要微量礦物質。鋅的最佳膳食來源包括海鮮、肉類、魚類、家禽和蛋</a:t>
            </a:r>
            <a:r>
              <a:rPr lang="zh-TW" altLang="zh-HK" dirty="0" smtClean="0">
                <a:solidFill>
                  <a:srgbClr val="22228B"/>
                </a:solidFill>
                <a:ea typeface="華康儷中黑" panose="020B0509000000000000" pitchFamily="49" charset="-120"/>
                <a:cs typeface="MHeiHK-Light"/>
              </a:rPr>
              <a:t>類</a:t>
            </a:r>
            <a:endParaRPr lang="zh-TW" altLang="zh-HK" dirty="0">
              <a:solidFill>
                <a:srgbClr val="22228B"/>
              </a:solidFill>
              <a:ea typeface="華康儷中黑" panose="020B0509000000000000" pitchFamily="49" charset="-120"/>
              <a:cs typeface="MHeiHK-Light"/>
            </a:endParaRPr>
          </a:p>
          <a:p>
            <a:pPr marL="0" indent="0">
              <a:buNone/>
            </a:pPr>
            <a:endParaRPr lang="zh-TW" altLang="zh-HK" sz="4000" dirty="0">
              <a:solidFill>
                <a:srgbClr val="22228B"/>
              </a:solidFill>
              <a:ea typeface="華康儷中黑" panose="020B0509000000000000" pitchFamily="49" charset="-120"/>
            </a:endParaRPr>
          </a:p>
          <a:p>
            <a:pPr marL="0" indent="0">
              <a:buNone/>
            </a:pPr>
            <a:endParaRPr lang="zh-HK" altLang="en-US" sz="4000" dirty="0">
              <a:solidFill>
                <a:srgbClr val="22228B"/>
              </a:solidFill>
              <a:ea typeface="華康儷中黑" panose="020B0509000000000000" pitchFamily="49" charset="-120"/>
            </a:endParaRPr>
          </a:p>
        </p:txBody>
      </p:sp>
      <p:sp>
        <p:nvSpPr>
          <p:cNvPr id="4" name="矩形 2"/>
          <p:cNvSpPr>
            <a:spLocks noGrp="1" noChangeArrowheads="1"/>
          </p:cNvSpPr>
          <p:nvPr>
            <p:ph type="title"/>
          </p:nvPr>
        </p:nvSpPr>
        <p:spPr bwMode="auto">
          <a:xfrm>
            <a:off x="457200" y="205979"/>
            <a:ext cx="822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zh-TW" altLang="en-US" sz="3600" b="1" dirty="0" smtClean="0">
                <a:solidFill>
                  <a:schemeClr val="accent5">
                    <a:lumMod val="50000"/>
                  </a:schemeClr>
                </a:solidFill>
                <a:latin typeface="+mn-lt"/>
                <a:ea typeface="華康儷中黑" panose="020B0509000000000000" pitchFamily="49" charset="-120"/>
                <a:cs typeface="MHeiHK-Bold"/>
              </a:rPr>
              <a:t>鋅</a:t>
            </a:r>
            <a:endParaRPr lang="en-US" altLang="zh-TW" sz="3600" b="1" dirty="0" smtClean="0">
              <a:solidFill>
                <a:schemeClr val="accent5">
                  <a:lumMod val="50000"/>
                </a:schemeClr>
              </a:solidFill>
              <a:latin typeface="+mn-lt"/>
              <a:ea typeface="華康儷中黑" panose="020B0509000000000000" pitchFamily="49" charset="-120"/>
            </a:endParaRPr>
          </a:p>
          <a:p>
            <a:pPr algn="l"/>
            <a:r>
              <a:rPr lang="en-US" altLang="zh-TW" sz="3600" b="1" dirty="0" smtClean="0">
                <a:solidFill>
                  <a:schemeClr val="accent5">
                    <a:lumMod val="50000"/>
                  </a:schemeClr>
                </a:solidFill>
                <a:latin typeface="+mn-lt"/>
                <a:ea typeface="華康儷中黑" panose="020B0509000000000000" pitchFamily="49" charset="-120"/>
              </a:rPr>
              <a:t>Zinc</a:t>
            </a:r>
            <a:endParaRPr lang="en-US" altLang="en-US" sz="3600" b="1" dirty="0">
              <a:solidFill>
                <a:schemeClr val="accent5">
                  <a:lumMod val="50000"/>
                </a:schemeClr>
              </a:solidFill>
              <a:latin typeface="+mn-lt"/>
              <a:ea typeface="華康儷中黑" panose="020B0509000000000000" pitchFamily="49" charset="-120"/>
            </a:endParaRPr>
          </a:p>
        </p:txBody>
      </p:sp>
      <p:sp>
        <p:nvSpPr>
          <p:cNvPr id="2" name="Rectangle 1"/>
          <p:cNvSpPr/>
          <p:nvPr/>
        </p:nvSpPr>
        <p:spPr>
          <a:xfrm>
            <a:off x="899592" y="3075806"/>
            <a:ext cx="6912768" cy="1292662"/>
          </a:xfrm>
          <a:prstGeom prst="rect">
            <a:avLst/>
          </a:prstGeom>
        </p:spPr>
        <p:txBody>
          <a:bodyPr wrap="square">
            <a:spAutoFit/>
          </a:bodyPr>
          <a:lstStyle/>
          <a:p>
            <a:pPr marL="0" lvl="1" defTabSz="457200" eaLnBrk="0" fontAlgn="base" hangingPunct="0">
              <a:spcAft>
                <a:spcPct val="0"/>
              </a:spcAft>
            </a:pPr>
            <a:r>
              <a:rPr lang="en-US" altLang="zh-HK" sz="2600" dirty="0">
                <a:solidFill>
                  <a:srgbClr val="22228B"/>
                </a:solidFill>
                <a:ea typeface="華康儷中黑" panose="020B0509000000000000" pitchFamily="49" charset="-120"/>
                <a:cs typeface="Calibri"/>
              </a:rPr>
              <a:t>Zinc is an important trace mineral found in every cell of the body. The best dietary sources of zinc are from seafood, meats, fish, poultry and </a:t>
            </a:r>
            <a:r>
              <a:rPr lang="en-US" altLang="zh-HK" sz="2600" dirty="0" smtClean="0">
                <a:solidFill>
                  <a:srgbClr val="22228B"/>
                </a:solidFill>
                <a:ea typeface="華康儷中黑" panose="020B0509000000000000" pitchFamily="49" charset="-120"/>
                <a:cs typeface="Calibri"/>
              </a:rPr>
              <a:t>eggs</a:t>
            </a:r>
            <a:endParaRPr lang="zh-TW" altLang="zh-HK" sz="2600" dirty="0">
              <a:solidFill>
                <a:srgbClr val="22228B"/>
              </a:solidFill>
              <a:ea typeface="華康儷中黑" panose="020B0509000000000000" pitchFamily="49" charset="-120"/>
              <a:cs typeface="Calibri"/>
            </a:endParaRPr>
          </a:p>
        </p:txBody>
      </p:sp>
    </p:spTree>
    <p:extLst>
      <p:ext uri="{BB962C8B-B14F-4D97-AF65-F5344CB8AC3E}">
        <p14:creationId xmlns:p14="http://schemas.microsoft.com/office/powerpoint/2010/main" val="3888363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27584" y="1456939"/>
            <a:ext cx="7776864" cy="2106234"/>
          </a:xfrm>
        </p:spPr>
        <p:txBody>
          <a:bodyPr/>
          <a:lstStyle/>
          <a:p>
            <a:pPr marL="0" indent="0">
              <a:lnSpc>
                <a:spcPct val="100000"/>
              </a:lnSpc>
              <a:spcBef>
                <a:spcPts val="0"/>
              </a:spcBef>
              <a:spcAft>
                <a:spcPts val="500"/>
              </a:spcAft>
              <a:buNone/>
            </a:pPr>
            <a:r>
              <a:rPr lang="zh-TW" altLang="zh-HK" dirty="0">
                <a:solidFill>
                  <a:srgbClr val="22228B"/>
                </a:solidFill>
                <a:ea typeface="華康儷中黑" panose="020B0509000000000000" pitchFamily="49" charset="-120"/>
                <a:cs typeface="MHeiHK-Light"/>
              </a:rPr>
              <a:t>人體中，前列腺組織累積的鋅比其他任何軟組織都多，而有前列腺問題的男士身體中的鋅含量通常較</a:t>
            </a:r>
            <a:r>
              <a:rPr lang="zh-TW" altLang="zh-HK" dirty="0" smtClean="0">
                <a:solidFill>
                  <a:srgbClr val="22228B"/>
                </a:solidFill>
                <a:ea typeface="華康儷中黑" panose="020B0509000000000000" pitchFamily="49" charset="-120"/>
                <a:cs typeface="MHeiHK-Light"/>
              </a:rPr>
              <a:t>低</a:t>
            </a:r>
            <a:r>
              <a:rPr lang="en-US" altLang="zh-HK" dirty="0" smtClean="0">
                <a:solidFill>
                  <a:srgbClr val="22228B"/>
                </a:solidFill>
                <a:ea typeface="華康儷中黑" panose="020B0509000000000000" pitchFamily="49" charset="-120"/>
                <a:cs typeface="MHeiHK-Light"/>
              </a:rPr>
              <a:t>   </a:t>
            </a:r>
            <a:endParaRPr lang="zh-TW" altLang="zh-HK" dirty="0">
              <a:solidFill>
                <a:srgbClr val="22228B"/>
              </a:solidFill>
              <a:ea typeface="華康儷中黑" panose="020B0509000000000000" pitchFamily="49" charset="-120"/>
              <a:cs typeface="MHeiHK-Light"/>
            </a:endParaRPr>
          </a:p>
          <a:p>
            <a:pPr marL="0" indent="0">
              <a:lnSpc>
                <a:spcPct val="100000"/>
              </a:lnSpc>
              <a:buNone/>
            </a:pPr>
            <a:endParaRPr lang="zh-HK" altLang="en-US" sz="4000" dirty="0">
              <a:solidFill>
                <a:schemeClr val="accent6">
                  <a:lumMod val="75000"/>
                </a:schemeClr>
              </a:solidFill>
            </a:endParaRPr>
          </a:p>
        </p:txBody>
      </p:sp>
      <p:sp>
        <p:nvSpPr>
          <p:cNvPr id="4" name="矩形 2"/>
          <p:cNvSpPr>
            <a:spLocks noGrp="1" noChangeArrowheads="1"/>
          </p:cNvSpPr>
          <p:nvPr>
            <p:ph type="title"/>
          </p:nvPr>
        </p:nvSpPr>
        <p:spPr bwMode="auto">
          <a:xfrm>
            <a:off x="457200" y="205979"/>
            <a:ext cx="822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zh-TW" altLang="en-US" sz="3600" b="1" dirty="0" smtClean="0">
                <a:solidFill>
                  <a:schemeClr val="accent5">
                    <a:lumMod val="50000"/>
                  </a:schemeClr>
                </a:solidFill>
                <a:latin typeface="+mn-lt"/>
                <a:ea typeface="華康儷中黑" panose="020B0509000000000000" pitchFamily="49" charset="-120"/>
                <a:cs typeface="MHeiHK-Bold"/>
              </a:rPr>
              <a:t>鋅</a:t>
            </a:r>
            <a:endParaRPr lang="en-US" altLang="zh-TW" sz="3600" b="1" dirty="0" smtClean="0">
              <a:solidFill>
                <a:schemeClr val="accent5">
                  <a:lumMod val="50000"/>
                </a:schemeClr>
              </a:solidFill>
              <a:latin typeface="+mn-lt"/>
              <a:ea typeface="華康儷中黑" panose="020B0509000000000000" pitchFamily="49" charset="-120"/>
            </a:endParaRPr>
          </a:p>
          <a:p>
            <a:pPr algn="l"/>
            <a:r>
              <a:rPr lang="en-US" altLang="zh-TW" sz="3600" b="1" dirty="0" smtClean="0">
                <a:solidFill>
                  <a:schemeClr val="accent5">
                    <a:lumMod val="50000"/>
                  </a:schemeClr>
                </a:solidFill>
                <a:latin typeface="+mn-lt"/>
                <a:ea typeface="華康儷中黑" panose="020B0509000000000000" pitchFamily="49" charset="-120"/>
              </a:rPr>
              <a:t>Zinc</a:t>
            </a:r>
            <a:endParaRPr lang="en-US" altLang="en-US" sz="3600" b="1" dirty="0">
              <a:solidFill>
                <a:schemeClr val="accent5">
                  <a:lumMod val="50000"/>
                </a:schemeClr>
              </a:solidFill>
              <a:latin typeface="+mn-lt"/>
              <a:ea typeface="華康儷中黑" panose="020B0509000000000000" pitchFamily="49" charset="-120"/>
            </a:endParaRPr>
          </a:p>
        </p:txBody>
      </p:sp>
      <p:sp>
        <p:nvSpPr>
          <p:cNvPr id="2" name="Rectangle 1"/>
          <p:cNvSpPr/>
          <p:nvPr/>
        </p:nvSpPr>
        <p:spPr>
          <a:xfrm>
            <a:off x="827584" y="3003798"/>
            <a:ext cx="7344816" cy="1412694"/>
          </a:xfrm>
          <a:prstGeom prst="rect">
            <a:avLst/>
          </a:prstGeom>
        </p:spPr>
        <p:txBody>
          <a:bodyPr wrap="square">
            <a:spAutoFit/>
          </a:bodyPr>
          <a:lstStyle/>
          <a:p>
            <a:pPr marL="0" lvl="1" defTabSz="457200" eaLnBrk="0" fontAlgn="base" hangingPunct="0">
              <a:lnSpc>
                <a:spcPct val="110000"/>
              </a:lnSpc>
              <a:spcAft>
                <a:spcPct val="0"/>
              </a:spcAft>
            </a:pPr>
            <a:r>
              <a:rPr lang="en-US" altLang="zh-HK" sz="2600" dirty="0">
                <a:solidFill>
                  <a:srgbClr val="22228B"/>
                </a:solidFill>
                <a:cs typeface="Calibri"/>
              </a:rPr>
              <a:t>Within the body, zinc accumulates higher in prostate tissue than in any other soft tissue and those with prostate concerns often test low for </a:t>
            </a:r>
            <a:r>
              <a:rPr lang="en-US" altLang="zh-HK" sz="2600" dirty="0" smtClean="0">
                <a:solidFill>
                  <a:srgbClr val="22228B"/>
                </a:solidFill>
                <a:cs typeface="Calibri"/>
              </a:rPr>
              <a:t>zinc  </a:t>
            </a:r>
            <a:endParaRPr lang="zh-TW" altLang="zh-HK" sz="2600" dirty="0">
              <a:solidFill>
                <a:srgbClr val="22228B"/>
              </a:solidFill>
              <a:cs typeface="Calibri"/>
            </a:endParaRPr>
          </a:p>
        </p:txBody>
      </p:sp>
    </p:spTree>
    <p:extLst>
      <p:ext uri="{BB962C8B-B14F-4D97-AF65-F5344CB8AC3E}">
        <p14:creationId xmlns:p14="http://schemas.microsoft.com/office/powerpoint/2010/main" val="15619524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4286" b="20765"/>
          <a:stretch/>
        </p:blipFill>
        <p:spPr>
          <a:xfrm>
            <a:off x="-152400" y="1107833"/>
            <a:ext cx="3719202" cy="2865955"/>
          </a:xfrm>
          <a:prstGeom prst="rect">
            <a:avLst/>
          </a:prstGeom>
        </p:spPr>
      </p:pic>
      <p:sp>
        <p:nvSpPr>
          <p:cNvPr id="6" name="Rectangle 5"/>
          <p:cNvSpPr/>
          <p:nvPr/>
        </p:nvSpPr>
        <p:spPr>
          <a:xfrm>
            <a:off x="2895600" y="1809750"/>
            <a:ext cx="5743880" cy="923330"/>
          </a:xfrm>
          <a:prstGeom prst="rect">
            <a:avLst/>
          </a:prstGeom>
        </p:spPr>
        <p:txBody>
          <a:bodyPr wrap="none">
            <a:spAutoFit/>
          </a:bodyPr>
          <a:lstStyle/>
          <a:p>
            <a:r>
              <a:rPr lang="en-US" altLang="zh-TW" sz="5400" dirty="0" smtClean="0">
                <a:solidFill>
                  <a:srgbClr val="00B0F0"/>
                </a:solidFill>
                <a:ea typeface="華康儷中黑" panose="020B0509000000000000" pitchFamily="49" charset="-120"/>
              </a:rPr>
              <a:t>2016</a:t>
            </a:r>
            <a:r>
              <a:rPr lang="zh-TW" altLang="en-US" sz="5400" dirty="0" smtClean="0">
                <a:solidFill>
                  <a:srgbClr val="00B0F0"/>
                </a:solidFill>
                <a:latin typeface="華康儷中黑" panose="020B0509000000000000" pitchFamily="49" charset="-120"/>
                <a:ea typeface="華康儷中黑" panose="020B0509000000000000" pitchFamily="49" charset="-120"/>
              </a:rPr>
              <a:t>美</a:t>
            </a:r>
            <a:r>
              <a:rPr lang="zh-TW" altLang="en-US" sz="5400" dirty="0">
                <a:solidFill>
                  <a:srgbClr val="00B0F0"/>
                </a:solidFill>
                <a:latin typeface="華康儷中黑" panose="020B0509000000000000" pitchFamily="49" charset="-120"/>
                <a:ea typeface="華康儷中黑" panose="020B0509000000000000" pitchFamily="49" charset="-120"/>
              </a:rPr>
              <a:t>安香港年會</a:t>
            </a:r>
          </a:p>
        </p:txBody>
      </p:sp>
      <p:sp>
        <p:nvSpPr>
          <p:cNvPr id="7" name="Rectangle 6"/>
          <p:cNvSpPr/>
          <p:nvPr/>
        </p:nvSpPr>
        <p:spPr>
          <a:xfrm>
            <a:off x="2943102" y="2559879"/>
            <a:ext cx="5646739" cy="461665"/>
          </a:xfrm>
          <a:prstGeom prst="rect">
            <a:avLst/>
          </a:prstGeom>
        </p:spPr>
        <p:txBody>
          <a:bodyPr wrap="none">
            <a:spAutoFit/>
          </a:bodyPr>
          <a:lstStyle/>
          <a:p>
            <a:r>
              <a:rPr lang="en-US" altLang="zh-TW" sz="2400" dirty="0" smtClean="0">
                <a:solidFill>
                  <a:srgbClr val="00B0F0"/>
                </a:solidFill>
                <a:ea typeface="華康儷中黑" panose="020B0509000000000000" pitchFamily="49" charset="-120"/>
              </a:rPr>
              <a:t>2016 Market </a:t>
            </a:r>
            <a:r>
              <a:rPr lang="en-US" altLang="zh-TW" sz="2400" dirty="0">
                <a:solidFill>
                  <a:srgbClr val="00B0F0"/>
                </a:solidFill>
                <a:ea typeface="華康儷中黑" panose="020B0509000000000000" pitchFamily="49" charset="-120"/>
              </a:rPr>
              <a:t>Hong Kong Annual </a:t>
            </a:r>
            <a:r>
              <a:rPr lang="en-US" altLang="zh-TW" sz="2400" dirty="0" smtClean="0">
                <a:solidFill>
                  <a:srgbClr val="00B0F0"/>
                </a:solidFill>
                <a:ea typeface="華康儷中黑" panose="020B0509000000000000" pitchFamily="49" charset="-120"/>
              </a:rPr>
              <a:t>Convention</a:t>
            </a:r>
            <a:endParaRPr lang="en-US" altLang="zh-TW" sz="2400" dirty="0">
              <a:solidFill>
                <a:srgbClr val="00B0F0"/>
              </a:solidFill>
              <a:ea typeface="華康儷中黑" panose="020B0509000000000000" pitchFamily="49" charset="-120"/>
            </a:endParaRPr>
          </a:p>
        </p:txBody>
      </p:sp>
    </p:spTree>
    <p:extLst>
      <p:ext uri="{BB962C8B-B14F-4D97-AF65-F5344CB8AC3E}">
        <p14:creationId xmlns:p14="http://schemas.microsoft.com/office/powerpoint/2010/main" val="9392445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1" y="1962150"/>
            <a:ext cx="4343399" cy="2870016"/>
          </a:xfrm>
          <a:prstGeom prst="rect">
            <a:avLst/>
          </a:prstGeom>
          <a:noFill/>
        </p:spPr>
        <p:txBody>
          <a:bodyPr wrap="square" lIns="68580" tIns="34290" rIns="68580" bIns="34290" rtlCol="0">
            <a:spAutoFit/>
          </a:bodyPr>
          <a:lstStyle/>
          <a:p>
            <a:r>
              <a:rPr lang="zh-TW" altLang="en-US" sz="2600" dirty="0">
                <a:latin typeface="Calibri" panose="020F0502020204030204" pitchFamily="34" charset="0"/>
                <a:ea typeface="華康儷中黑" panose="020B0509000000000000" pitchFamily="49" charset="-120"/>
              </a:rPr>
              <a:t>主要成分：</a:t>
            </a:r>
            <a:endParaRPr lang="en-US" altLang="zh-TW" sz="26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600" dirty="0" smtClean="0">
                <a:latin typeface="華康儷中黑" panose="020B0509000000000000" pitchFamily="49" charset="-120"/>
                <a:ea typeface="華康儷中黑" panose="020B0509000000000000" pitchFamily="49" charset="-120"/>
              </a:rPr>
              <a:t>植</a:t>
            </a:r>
            <a:r>
              <a:rPr lang="zh-TW" altLang="en-US" sz="2600" dirty="0">
                <a:latin typeface="華康儷中黑" panose="020B0509000000000000" pitchFamily="49" charset="-120"/>
                <a:ea typeface="華康儷中黑" panose="020B0509000000000000" pitchFamily="49" charset="-120"/>
              </a:rPr>
              <a:t>物固</a:t>
            </a:r>
            <a:r>
              <a:rPr lang="zh-TW" altLang="en-US" sz="2600" dirty="0" smtClean="0">
                <a:latin typeface="華康儷中黑" panose="020B0509000000000000" pitchFamily="49" charset="-120"/>
                <a:ea typeface="華康儷中黑" panose="020B0509000000000000" pitchFamily="49" charset="-120"/>
              </a:rPr>
              <a:t>醇</a:t>
            </a:r>
            <a:endParaRPr lang="en-US" altLang="zh-TW" sz="2600" dirty="0">
              <a:latin typeface="華康儷中黑" panose="020B0509000000000000" pitchFamily="49" charset="-120"/>
              <a:ea typeface="華康儷中黑" panose="020B0509000000000000" pitchFamily="49" charset="-120"/>
            </a:endParaRPr>
          </a:p>
          <a:p>
            <a:pPr marL="257175" indent="-257175">
              <a:buFont typeface="Arial" panose="020B0604020202020204" pitchFamily="34" charset="0"/>
              <a:buChar char="•"/>
            </a:pPr>
            <a:r>
              <a:rPr lang="zh-TW" altLang="en-US" sz="2600" dirty="0">
                <a:latin typeface="Calibri" panose="020F0502020204030204" pitchFamily="34" charset="0"/>
                <a:ea typeface="華康儷中黑" panose="020B0509000000000000" pitchFamily="49" charset="-120"/>
              </a:rPr>
              <a:t>刺蕁麻根萃取</a:t>
            </a:r>
            <a:r>
              <a:rPr lang="zh-TW" altLang="en-US" sz="2600" dirty="0" smtClean="0">
                <a:latin typeface="Calibri" panose="020F0502020204030204" pitchFamily="34" charset="0"/>
                <a:ea typeface="華康儷中黑" panose="020B0509000000000000" pitchFamily="49" charset="-120"/>
              </a:rPr>
              <a:t>物</a:t>
            </a:r>
            <a:endParaRPr lang="en-US" altLang="zh-TW" sz="2600" dirty="0" smtClean="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600" dirty="0">
                <a:latin typeface="Calibri" panose="020F0502020204030204" pitchFamily="34" charset="0"/>
                <a:ea typeface="華康儷中黑" panose="020B0509000000000000" pitchFamily="49" charset="-120"/>
              </a:rPr>
              <a:t>南瓜籽萃取</a:t>
            </a:r>
            <a:r>
              <a:rPr lang="zh-TW" altLang="en-US" sz="2600" dirty="0" smtClean="0">
                <a:latin typeface="Calibri" panose="020F0502020204030204" pitchFamily="34" charset="0"/>
                <a:ea typeface="華康儷中黑" panose="020B0509000000000000" pitchFamily="49" charset="-120"/>
              </a:rPr>
              <a:t>物</a:t>
            </a:r>
            <a:endParaRPr lang="en-US" altLang="zh-TW" sz="2600" dirty="0" smtClean="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en-US" altLang="zh-TW" sz="2600" dirty="0" err="1">
                <a:latin typeface="Calibri" panose="020F0502020204030204" pitchFamily="34" charset="0"/>
                <a:ea typeface="華康儷中黑" panose="020B0509000000000000" pitchFamily="49" charset="-120"/>
              </a:rPr>
              <a:t>GeniVida</a:t>
            </a:r>
            <a:r>
              <a:rPr lang="en-US" altLang="zh-TW" sz="2600" dirty="0">
                <a:latin typeface="Calibri" panose="020F0502020204030204" pitchFamily="34" charset="0"/>
                <a:ea typeface="華康儷中黑" panose="020B0509000000000000" pitchFamily="49" charset="-120"/>
              </a:rPr>
              <a:t>™</a:t>
            </a:r>
            <a:r>
              <a:rPr lang="zh-TW" altLang="en-US" sz="2600" dirty="0">
                <a:latin typeface="Calibri" panose="020F0502020204030204" pitchFamily="34" charset="0"/>
                <a:ea typeface="華康儷中黑" panose="020B0509000000000000" pitchFamily="49" charset="-120"/>
              </a:rPr>
              <a:t>（金雀異黃酮）</a:t>
            </a:r>
            <a:endParaRPr lang="en-US" altLang="zh-TW" sz="26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600" dirty="0" smtClean="0">
                <a:latin typeface="Calibri" panose="020F0502020204030204" pitchFamily="34" charset="0"/>
                <a:ea typeface="華康儷中黑" panose="020B0509000000000000" pitchFamily="49" charset="-120"/>
              </a:rPr>
              <a:t>葡</a:t>
            </a:r>
            <a:r>
              <a:rPr lang="zh-TW" altLang="en-US" sz="2600" dirty="0">
                <a:latin typeface="Calibri" panose="020F0502020204030204" pitchFamily="34" charset="0"/>
                <a:ea typeface="華康儷中黑" panose="020B0509000000000000" pitchFamily="49" charset="-120"/>
              </a:rPr>
              <a:t>萄籽萃取物</a:t>
            </a:r>
            <a:endParaRPr lang="en-US" altLang="zh-TW" sz="2600" dirty="0" smtClean="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600" dirty="0">
                <a:latin typeface="Calibri" panose="020F0502020204030204" pitchFamily="34" charset="0"/>
                <a:ea typeface="華康儷中黑" panose="020B0509000000000000" pitchFamily="49" charset="-120"/>
              </a:rPr>
              <a:t>鋅</a:t>
            </a:r>
            <a:endParaRPr lang="en-US" sz="2600" dirty="0">
              <a:latin typeface="Calibri" panose="020F0502020204030204" pitchFamily="34" charset="0"/>
              <a:ea typeface="華康儷中黑" panose="020B0509000000000000" pitchFamily="49" charset="-120"/>
            </a:endParaRPr>
          </a:p>
        </p:txBody>
      </p:sp>
      <p:sp>
        <p:nvSpPr>
          <p:cNvPr id="5" name="TextBox 4"/>
          <p:cNvSpPr txBox="1"/>
          <p:nvPr/>
        </p:nvSpPr>
        <p:spPr>
          <a:xfrm>
            <a:off x="4788725" y="1974577"/>
            <a:ext cx="4355275" cy="2654573"/>
          </a:xfrm>
          <a:prstGeom prst="rect">
            <a:avLst/>
          </a:prstGeom>
          <a:noFill/>
        </p:spPr>
        <p:txBody>
          <a:bodyPr wrap="square" lIns="68580" tIns="34290" rIns="68580" bIns="34290" rtlCol="0">
            <a:spAutoFit/>
          </a:bodyPr>
          <a:lstStyle/>
          <a:p>
            <a:r>
              <a:rPr lang="en-US" altLang="zh-TW" sz="2400" dirty="0" smtClean="0">
                <a:latin typeface="Calibri" panose="020F0502020204030204" pitchFamily="34" charset="0"/>
                <a:ea typeface="華康儷中黑" panose="020B0509000000000000" pitchFamily="49" charset="-120"/>
              </a:rPr>
              <a:t>Key Ingredients:</a:t>
            </a:r>
            <a:endParaRPr lang="en-US" altLang="zh-TW" sz="24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en-US" altLang="zh-TW" sz="2400" dirty="0" smtClean="0">
                <a:latin typeface="Calibri" panose="020F0502020204030204" pitchFamily="34" charset="0"/>
                <a:ea typeface="華康儷中黑" panose="020B0509000000000000" pitchFamily="49" charset="-120"/>
              </a:rPr>
              <a:t>Plant Sterols</a:t>
            </a:r>
          </a:p>
          <a:p>
            <a:pPr marL="257175" indent="-257175">
              <a:buFont typeface="Arial" panose="020B0604020202020204" pitchFamily="34" charset="0"/>
              <a:buChar char="•"/>
            </a:pPr>
            <a:r>
              <a:rPr lang="en-US" altLang="zh-TW" sz="2400" dirty="0" smtClean="0">
                <a:latin typeface="Calibri" panose="020F0502020204030204" pitchFamily="34" charset="0"/>
                <a:ea typeface="華康儷中黑" panose="020B0509000000000000" pitchFamily="49" charset="-120"/>
              </a:rPr>
              <a:t>Stinging Nettle Root Extract</a:t>
            </a:r>
          </a:p>
          <a:p>
            <a:pPr marL="257175" indent="-257175">
              <a:buFont typeface="Arial" panose="020B0604020202020204" pitchFamily="34" charset="0"/>
              <a:buChar char="•"/>
            </a:pPr>
            <a:r>
              <a:rPr lang="en-US" altLang="zh-TW" sz="2400" dirty="0" smtClean="0">
                <a:latin typeface="Calibri" panose="020F0502020204030204" pitchFamily="34" charset="0"/>
                <a:ea typeface="華康儷中黑" panose="020B0509000000000000" pitchFamily="49" charset="-120"/>
              </a:rPr>
              <a:t>Pumpkin Seed Extract</a:t>
            </a:r>
          </a:p>
          <a:p>
            <a:pPr marL="257175" indent="-257175">
              <a:buFont typeface="Arial" panose="020B0604020202020204" pitchFamily="34" charset="0"/>
              <a:buChar char="•"/>
            </a:pPr>
            <a:r>
              <a:rPr lang="en-US" altLang="zh-TW" sz="2400" dirty="0" err="1">
                <a:latin typeface="Calibri" panose="020F0502020204030204" pitchFamily="34" charset="0"/>
                <a:ea typeface="華康儷中黑" panose="020B0509000000000000" pitchFamily="49" charset="-120"/>
              </a:rPr>
              <a:t>geniVida</a:t>
            </a:r>
            <a:r>
              <a:rPr lang="en-US" altLang="zh-TW" sz="2400" dirty="0">
                <a:latin typeface="Calibri" panose="020F0502020204030204" pitchFamily="34" charset="0"/>
                <a:ea typeface="華康儷中黑" panose="020B0509000000000000" pitchFamily="49" charset="-120"/>
              </a:rPr>
              <a:t>™† (</a:t>
            </a:r>
            <a:r>
              <a:rPr lang="en-US" altLang="zh-TW" sz="2400" dirty="0" err="1">
                <a:latin typeface="Calibri" panose="020F0502020204030204" pitchFamily="34" charset="0"/>
                <a:ea typeface="華康儷中黑" panose="020B0509000000000000" pitchFamily="49" charset="-120"/>
              </a:rPr>
              <a:t>Genistein</a:t>
            </a:r>
            <a:r>
              <a:rPr lang="en-US" altLang="zh-TW" sz="2400" dirty="0" smtClean="0">
                <a:latin typeface="Calibri" panose="020F0502020204030204" pitchFamily="34" charset="0"/>
                <a:ea typeface="華康儷中黑" panose="020B0509000000000000" pitchFamily="49" charset="-120"/>
              </a:rPr>
              <a:t>)</a:t>
            </a:r>
          </a:p>
          <a:p>
            <a:pPr marL="257175" indent="-257175">
              <a:buFont typeface="Arial" panose="020B0604020202020204" pitchFamily="34" charset="0"/>
              <a:buChar char="•"/>
            </a:pPr>
            <a:r>
              <a:rPr lang="en-US" altLang="zh-TW" sz="2400" dirty="0">
                <a:latin typeface="Calibri" panose="020F0502020204030204" pitchFamily="34" charset="0"/>
                <a:ea typeface="華康儷中黑" panose="020B0509000000000000" pitchFamily="49" charset="-120"/>
              </a:rPr>
              <a:t>Grape Seed Extract</a:t>
            </a:r>
            <a:endParaRPr lang="en-US" altLang="zh-TW" sz="2400" dirty="0" smtClean="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en-US" altLang="zh-TW" sz="2400" dirty="0">
                <a:latin typeface="Calibri" panose="020F0502020204030204" pitchFamily="34" charset="0"/>
                <a:ea typeface="華康儷中黑" panose="020B0509000000000000" pitchFamily="49" charset="-120"/>
              </a:rPr>
              <a:t>Zinc</a:t>
            </a:r>
            <a:endParaRPr lang="en-US" altLang="zh-TW" sz="2400" dirty="0" smtClean="0">
              <a:latin typeface="Calibri" panose="020F0502020204030204" pitchFamily="34" charset="0"/>
              <a:ea typeface="華康儷中黑" panose="020B0509000000000000" pitchFamily="49" charset="-120"/>
            </a:endParaRPr>
          </a:p>
        </p:txBody>
      </p:sp>
      <p:sp>
        <p:nvSpPr>
          <p:cNvPr id="6" name="Title 1"/>
          <p:cNvSpPr txBox="1">
            <a:spLocks/>
          </p:cNvSpPr>
          <p:nvPr/>
        </p:nvSpPr>
        <p:spPr>
          <a:xfrm>
            <a:off x="514350" y="133350"/>
            <a:ext cx="7886700" cy="994172"/>
          </a:xfrm>
          <a:prstGeom prst="rect">
            <a:avLst/>
          </a:prstGeom>
        </p:spPr>
        <p:txBody>
          <a:bodyPr lIns="68580" tIns="34290" rIns="68580" bIns="3429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Calibri Light" panose="020F0302020204030204" pitchFamily="34" charset="0"/>
                <a:ea typeface="華康儷中黑" panose="020B0509000000000000" pitchFamily="49" charset="-120"/>
              </a:rPr>
              <a:t>Prime MPC™</a:t>
            </a:r>
            <a:r>
              <a:rPr lang="zh-TW" altLang="en-US" sz="3600" dirty="0" smtClean="0">
                <a:latin typeface="Calibri Light" panose="020F0302020204030204" pitchFamily="34" charset="0"/>
                <a:ea typeface="華康儷中黑" panose="020B0509000000000000" pitchFamily="49" charset="-120"/>
              </a:rPr>
              <a:t>前列健</a:t>
            </a:r>
            <a:r>
              <a:rPr lang="en-US" altLang="zh-TW" sz="3600" dirty="0" smtClean="0">
                <a:latin typeface="Calibri Light" panose="020F0302020204030204" pitchFamily="34" charset="0"/>
                <a:ea typeface="華康儷中黑" panose="020B0509000000000000" pitchFamily="49" charset="-120"/>
              </a:rPr>
              <a:t/>
            </a:r>
            <a:br>
              <a:rPr lang="en-US" altLang="zh-TW" sz="3600" dirty="0" smtClean="0">
                <a:latin typeface="Calibri Light" panose="020F0302020204030204" pitchFamily="34" charset="0"/>
                <a:ea typeface="華康儷中黑" panose="020B0509000000000000" pitchFamily="49" charset="-120"/>
              </a:rPr>
            </a:br>
            <a:r>
              <a:rPr lang="en-US" sz="2400" dirty="0" smtClean="0">
                <a:latin typeface="Calibri Light" panose="020F0302020204030204" pitchFamily="34" charset="0"/>
                <a:ea typeface="華康儷中黑" panose="020B0509000000000000" pitchFamily="49" charset="-120"/>
              </a:rPr>
              <a:t>MPC™ (Maximum Prostate Care)</a:t>
            </a:r>
            <a:endParaRPr lang="en-US" sz="2400" dirty="0">
              <a:latin typeface="Calibri Light" panose="020F0302020204030204" pitchFamily="34" charset="0"/>
              <a:ea typeface="華康儷中黑" panose="020B0509000000000000" pitchFamily="49" charset="-120"/>
            </a:endParaRPr>
          </a:p>
        </p:txBody>
      </p:sp>
      <p:sp>
        <p:nvSpPr>
          <p:cNvPr id="7" name="TextBox 6"/>
          <p:cNvSpPr txBox="1"/>
          <p:nvPr/>
        </p:nvSpPr>
        <p:spPr>
          <a:xfrm>
            <a:off x="533400" y="1123950"/>
            <a:ext cx="6172200" cy="830997"/>
          </a:xfrm>
          <a:prstGeom prst="rect">
            <a:avLst/>
          </a:prstGeom>
          <a:noFill/>
        </p:spPr>
        <p:txBody>
          <a:bodyPr wrap="square" rtlCol="0">
            <a:spAutoFit/>
          </a:bodyPr>
          <a:lstStyle/>
          <a:p>
            <a:r>
              <a:rPr lang="zh-TW" altLang="en-US" sz="2800" dirty="0">
                <a:solidFill>
                  <a:schemeClr val="accent1">
                    <a:lumMod val="75000"/>
                  </a:schemeClr>
                </a:solidFill>
                <a:latin typeface="Calibri" panose="020F0502020204030204" pitchFamily="34" charset="0"/>
                <a:ea typeface="華康儷中黑" panose="020B0509000000000000" pitchFamily="49" charset="-120"/>
              </a:rPr>
              <a:t>結合五種強效草本和兩種精選營養</a:t>
            </a:r>
            <a:endParaRPr lang="en-US" altLang="zh-TW" sz="2800" dirty="0" smtClean="0">
              <a:solidFill>
                <a:schemeClr val="accent1">
                  <a:lumMod val="75000"/>
                </a:schemeClr>
              </a:solidFill>
              <a:latin typeface="Calibri" panose="020F0502020204030204" pitchFamily="34" charset="0"/>
              <a:ea typeface="華康儷中黑" panose="020B0509000000000000" pitchFamily="49" charset="-120"/>
            </a:endParaRPr>
          </a:p>
          <a:p>
            <a:r>
              <a:rPr lang="en-US" sz="2000" dirty="0" smtClean="0">
                <a:solidFill>
                  <a:schemeClr val="accent1">
                    <a:lumMod val="75000"/>
                  </a:schemeClr>
                </a:solidFill>
                <a:latin typeface="Calibri" panose="020F0502020204030204" pitchFamily="34" charset="0"/>
                <a:ea typeface="華康儷中黑" panose="020B0509000000000000" pitchFamily="49" charset="-120"/>
              </a:rPr>
              <a:t>Combines </a:t>
            </a:r>
            <a:r>
              <a:rPr lang="en-US" sz="2000" dirty="0">
                <a:solidFill>
                  <a:schemeClr val="accent1">
                    <a:lumMod val="75000"/>
                  </a:schemeClr>
                </a:solidFill>
                <a:latin typeface="Calibri" panose="020F0502020204030204" pitchFamily="34" charset="0"/>
                <a:ea typeface="華康儷中黑" panose="020B0509000000000000" pitchFamily="49" charset="-120"/>
              </a:rPr>
              <a:t>five potent herbs and two select nutrients </a:t>
            </a:r>
          </a:p>
        </p:txBody>
      </p:sp>
    </p:spTree>
    <p:extLst>
      <p:ext uri="{BB962C8B-B14F-4D97-AF65-F5344CB8AC3E}">
        <p14:creationId xmlns:p14="http://schemas.microsoft.com/office/powerpoint/2010/main" val="294501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xEl>
                                              <p:pRg st="1" end="1"/>
                                            </p:txEl>
                                          </p:spTgt>
                                        </p:tgtEl>
                                        <p:attrNameLst>
                                          <p:attrName>r</p:attrName>
                                        </p:attrNameLst>
                                      </p:cBhvr>
                                    </p:animRot>
                                    <p:animRot by="-240000">
                                      <p:cBhvr>
                                        <p:cTn id="7" dur="200" fill="hold">
                                          <p:stCondLst>
                                            <p:cond delay="200"/>
                                          </p:stCondLst>
                                        </p:cTn>
                                        <p:tgtEl>
                                          <p:spTgt spid="5">
                                            <p:txEl>
                                              <p:pRg st="1" end="1"/>
                                            </p:txEl>
                                          </p:spTgt>
                                        </p:tgtEl>
                                        <p:attrNameLst>
                                          <p:attrName>r</p:attrName>
                                        </p:attrNameLst>
                                      </p:cBhvr>
                                    </p:animRot>
                                    <p:animRot by="240000">
                                      <p:cBhvr>
                                        <p:cTn id="8" dur="200" fill="hold">
                                          <p:stCondLst>
                                            <p:cond delay="400"/>
                                          </p:stCondLst>
                                        </p:cTn>
                                        <p:tgtEl>
                                          <p:spTgt spid="5">
                                            <p:txEl>
                                              <p:pRg st="1" end="1"/>
                                            </p:txEl>
                                          </p:spTgt>
                                        </p:tgtEl>
                                        <p:attrNameLst>
                                          <p:attrName>r</p:attrName>
                                        </p:attrNameLst>
                                      </p:cBhvr>
                                    </p:animRot>
                                    <p:animRot by="-240000">
                                      <p:cBhvr>
                                        <p:cTn id="9" dur="200" fill="hold">
                                          <p:stCondLst>
                                            <p:cond delay="600"/>
                                          </p:stCondLst>
                                        </p:cTn>
                                        <p:tgtEl>
                                          <p:spTgt spid="5">
                                            <p:txEl>
                                              <p:pRg st="1" end="1"/>
                                            </p:txEl>
                                          </p:spTgt>
                                        </p:tgtEl>
                                        <p:attrNameLst>
                                          <p:attrName>r</p:attrName>
                                        </p:attrNameLst>
                                      </p:cBhvr>
                                    </p:animRot>
                                    <p:animRot by="120000">
                                      <p:cBhvr>
                                        <p:cTn id="10" dur="200" fill="hold">
                                          <p:stCondLst>
                                            <p:cond delay="800"/>
                                          </p:stCondLst>
                                        </p:cTn>
                                        <p:tgtEl>
                                          <p:spTgt spid="5">
                                            <p:txEl>
                                              <p:pRg st="1" end="1"/>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xEl>
                                              <p:pRg st="2" end="2"/>
                                            </p:txEl>
                                          </p:spTgt>
                                        </p:tgtEl>
                                        <p:attrNameLst>
                                          <p:attrName>r</p:attrName>
                                        </p:attrNameLst>
                                      </p:cBhvr>
                                    </p:animRot>
                                    <p:animRot by="-240000">
                                      <p:cBhvr>
                                        <p:cTn id="13" dur="200" fill="hold">
                                          <p:stCondLst>
                                            <p:cond delay="200"/>
                                          </p:stCondLst>
                                        </p:cTn>
                                        <p:tgtEl>
                                          <p:spTgt spid="5">
                                            <p:txEl>
                                              <p:pRg st="2" end="2"/>
                                            </p:txEl>
                                          </p:spTgt>
                                        </p:tgtEl>
                                        <p:attrNameLst>
                                          <p:attrName>r</p:attrName>
                                        </p:attrNameLst>
                                      </p:cBhvr>
                                    </p:animRot>
                                    <p:animRot by="240000">
                                      <p:cBhvr>
                                        <p:cTn id="14" dur="200" fill="hold">
                                          <p:stCondLst>
                                            <p:cond delay="400"/>
                                          </p:stCondLst>
                                        </p:cTn>
                                        <p:tgtEl>
                                          <p:spTgt spid="5">
                                            <p:txEl>
                                              <p:pRg st="2" end="2"/>
                                            </p:txEl>
                                          </p:spTgt>
                                        </p:tgtEl>
                                        <p:attrNameLst>
                                          <p:attrName>r</p:attrName>
                                        </p:attrNameLst>
                                      </p:cBhvr>
                                    </p:animRot>
                                    <p:animRot by="-240000">
                                      <p:cBhvr>
                                        <p:cTn id="15" dur="200" fill="hold">
                                          <p:stCondLst>
                                            <p:cond delay="600"/>
                                          </p:stCondLst>
                                        </p:cTn>
                                        <p:tgtEl>
                                          <p:spTgt spid="5">
                                            <p:txEl>
                                              <p:pRg st="2" end="2"/>
                                            </p:txEl>
                                          </p:spTgt>
                                        </p:tgtEl>
                                        <p:attrNameLst>
                                          <p:attrName>r</p:attrName>
                                        </p:attrNameLst>
                                      </p:cBhvr>
                                    </p:animRot>
                                    <p:animRot by="120000">
                                      <p:cBhvr>
                                        <p:cTn id="16" dur="200" fill="hold">
                                          <p:stCondLst>
                                            <p:cond delay="800"/>
                                          </p:stCondLst>
                                        </p:cTn>
                                        <p:tgtEl>
                                          <p:spTgt spid="5">
                                            <p:txEl>
                                              <p:pRg st="2" end="2"/>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xEl>
                                              <p:pRg st="3" end="3"/>
                                            </p:txEl>
                                          </p:spTgt>
                                        </p:tgtEl>
                                        <p:attrNameLst>
                                          <p:attrName>r</p:attrName>
                                        </p:attrNameLst>
                                      </p:cBhvr>
                                    </p:animRot>
                                    <p:animRot by="-240000">
                                      <p:cBhvr>
                                        <p:cTn id="19" dur="200" fill="hold">
                                          <p:stCondLst>
                                            <p:cond delay="200"/>
                                          </p:stCondLst>
                                        </p:cTn>
                                        <p:tgtEl>
                                          <p:spTgt spid="5">
                                            <p:txEl>
                                              <p:pRg st="3" end="3"/>
                                            </p:txEl>
                                          </p:spTgt>
                                        </p:tgtEl>
                                        <p:attrNameLst>
                                          <p:attrName>r</p:attrName>
                                        </p:attrNameLst>
                                      </p:cBhvr>
                                    </p:animRot>
                                    <p:animRot by="240000">
                                      <p:cBhvr>
                                        <p:cTn id="20" dur="200" fill="hold">
                                          <p:stCondLst>
                                            <p:cond delay="400"/>
                                          </p:stCondLst>
                                        </p:cTn>
                                        <p:tgtEl>
                                          <p:spTgt spid="5">
                                            <p:txEl>
                                              <p:pRg st="3" end="3"/>
                                            </p:txEl>
                                          </p:spTgt>
                                        </p:tgtEl>
                                        <p:attrNameLst>
                                          <p:attrName>r</p:attrName>
                                        </p:attrNameLst>
                                      </p:cBhvr>
                                    </p:animRot>
                                    <p:animRot by="-240000">
                                      <p:cBhvr>
                                        <p:cTn id="21" dur="200" fill="hold">
                                          <p:stCondLst>
                                            <p:cond delay="600"/>
                                          </p:stCondLst>
                                        </p:cTn>
                                        <p:tgtEl>
                                          <p:spTgt spid="5">
                                            <p:txEl>
                                              <p:pRg st="3" end="3"/>
                                            </p:txEl>
                                          </p:spTgt>
                                        </p:tgtEl>
                                        <p:attrNameLst>
                                          <p:attrName>r</p:attrName>
                                        </p:attrNameLst>
                                      </p:cBhvr>
                                    </p:animRot>
                                    <p:animRot by="120000">
                                      <p:cBhvr>
                                        <p:cTn id="22" dur="200" fill="hold">
                                          <p:stCondLst>
                                            <p:cond delay="800"/>
                                          </p:stCondLst>
                                        </p:cTn>
                                        <p:tgtEl>
                                          <p:spTgt spid="5">
                                            <p:txEl>
                                              <p:pRg st="3" end="3"/>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5">
                                            <p:txEl>
                                              <p:pRg st="4" end="4"/>
                                            </p:txEl>
                                          </p:spTgt>
                                        </p:tgtEl>
                                        <p:attrNameLst>
                                          <p:attrName>r</p:attrName>
                                        </p:attrNameLst>
                                      </p:cBhvr>
                                    </p:animRot>
                                    <p:animRot by="-240000">
                                      <p:cBhvr>
                                        <p:cTn id="25" dur="200" fill="hold">
                                          <p:stCondLst>
                                            <p:cond delay="200"/>
                                          </p:stCondLst>
                                        </p:cTn>
                                        <p:tgtEl>
                                          <p:spTgt spid="5">
                                            <p:txEl>
                                              <p:pRg st="4" end="4"/>
                                            </p:txEl>
                                          </p:spTgt>
                                        </p:tgtEl>
                                        <p:attrNameLst>
                                          <p:attrName>r</p:attrName>
                                        </p:attrNameLst>
                                      </p:cBhvr>
                                    </p:animRot>
                                    <p:animRot by="240000">
                                      <p:cBhvr>
                                        <p:cTn id="26" dur="200" fill="hold">
                                          <p:stCondLst>
                                            <p:cond delay="400"/>
                                          </p:stCondLst>
                                        </p:cTn>
                                        <p:tgtEl>
                                          <p:spTgt spid="5">
                                            <p:txEl>
                                              <p:pRg st="4" end="4"/>
                                            </p:txEl>
                                          </p:spTgt>
                                        </p:tgtEl>
                                        <p:attrNameLst>
                                          <p:attrName>r</p:attrName>
                                        </p:attrNameLst>
                                      </p:cBhvr>
                                    </p:animRot>
                                    <p:animRot by="-240000">
                                      <p:cBhvr>
                                        <p:cTn id="27" dur="200" fill="hold">
                                          <p:stCondLst>
                                            <p:cond delay="600"/>
                                          </p:stCondLst>
                                        </p:cTn>
                                        <p:tgtEl>
                                          <p:spTgt spid="5">
                                            <p:txEl>
                                              <p:pRg st="4" end="4"/>
                                            </p:txEl>
                                          </p:spTgt>
                                        </p:tgtEl>
                                        <p:attrNameLst>
                                          <p:attrName>r</p:attrName>
                                        </p:attrNameLst>
                                      </p:cBhvr>
                                    </p:animRot>
                                    <p:animRot by="120000">
                                      <p:cBhvr>
                                        <p:cTn id="28" dur="200" fill="hold">
                                          <p:stCondLst>
                                            <p:cond delay="800"/>
                                          </p:stCondLst>
                                        </p:cTn>
                                        <p:tgtEl>
                                          <p:spTgt spid="5">
                                            <p:txEl>
                                              <p:pRg st="4" end="4"/>
                                            </p:txEl>
                                          </p:spTgt>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5">
                                            <p:txEl>
                                              <p:pRg st="5" end="5"/>
                                            </p:txEl>
                                          </p:spTgt>
                                        </p:tgtEl>
                                        <p:attrNameLst>
                                          <p:attrName>r</p:attrName>
                                        </p:attrNameLst>
                                      </p:cBhvr>
                                    </p:animRot>
                                    <p:animRot by="-240000">
                                      <p:cBhvr>
                                        <p:cTn id="31" dur="200" fill="hold">
                                          <p:stCondLst>
                                            <p:cond delay="200"/>
                                          </p:stCondLst>
                                        </p:cTn>
                                        <p:tgtEl>
                                          <p:spTgt spid="5">
                                            <p:txEl>
                                              <p:pRg st="5" end="5"/>
                                            </p:txEl>
                                          </p:spTgt>
                                        </p:tgtEl>
                                        <p:attrNameLst>
                                          <p:attrName>r</p:attrName>
                                        </p:attrNameLst>
                                      </p:cBhvr>
                                    </p:animRot>
                                    <p:animRot by="240000">
                                      <p:cBhvr>
                                        <p:cTn id="32" dur="200" fill="hold">
                                          <p:stCondLst>
                                            <p:cond delay="400"/>
                                          </p:stCondLst>
                                        </p:cTn>
                                        <p:tgtEl>
                                          <p:spTgt spid="5">
                                            <p:txEl>
                                              <p:pRg st="5" end="5"/>
                                            </p:txEl>
                                          </p:spTgt>
                                        </p:tgtEl>
                                        <p:attrNameLst>
                                          <p:attrName>r</p:attrName>
                                        </p:attrNameLst>
                                      </p:cBhvr>
                                    </p:animRot>
                                    <p:animRot by="-240000">
                                      <p:cBhvr>
                                        <p:cTn id="33" dur="200" fill="hold">
                                          <p:stCondLst>
                                            <p:cond delay="600"/>
                                          </p:stCondLst>
                                        </p:cTn>
                                        <p:tgtEl>
                                          <p:spTgt spid="5">
                                            <p:txEl>
                                              <p:pRg st="5" end="5"/>
                                            </p:txEl>
                                          </p:spTgt>
                                        </p:tgtEl>
                                        <p:attrNameLst>
                                          <p:attrName>r</p:attrName>
                                        </p:attrNameLst>
                                      </p:cBhvr>
                                    </p:animRot>
                                    <p:animRot by="120000">
                                      <p:cBhvr>
                                        <p:cTn id="34" dur="200" fill="hold">
                                          <p:stCondLst>
                                            <p:cond delay="800"/>
                                          </p:stCondLst>
                                        </p:cTn>
                                        <p:tgtEl>
                                          <p:spTgt spid="5">
                                            <p:txEl>
                                              <p:pRg st="5" end="5"/>
                                            </p:txEl>
                                          </p:spTgt>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xEl>
                                              <p:pRg st="6" end="6"/>
                                            </p:txEl>
                                          </p:spTgt>
                                        </p:tgtEl>
                                        <p:attrNameLst>
                                          <p:attrName>r</p:attrName>
                                        </p:attrNameLst>
                                      </p:cBhvr>
                                    </p:animRot>
                                    <p:animRot by="-240000">
                                      <p:cBhvr>
                                        <p:cTn id="37" dur="200" fill="hold">
                                          <p:stCondLst>
                                            <p:cond delay="200"/>
                                          </p:stCondLst>
                                        </p:cTn>
                                        <p:tgtEl>
                                          <p:spTgt spid="5">
                                            <p:txEl>
                                              <p:pRg st="6" end="6"/>
                                            </p:txEl>
                                          </p:spTgt>
                                        </p:tgtEl>
                                        <p:attrNameLst>
                                          <p:attrName>r</p:attrName>
                                        </p:attrNameLst>
                                      </p:cBhvr>
                                    </p:animRot>
                                    <p:animRot by="240000">
                                      <p:cBhvr>
                                        <p:cTn id="38" dur="200" fill="hold">
                                          <p:stCondLst>
                                            <p:cond delay="400"/>
                                          </p:stCondLst>
                                        </p:cTn>
                                        <p:tgtEl>
                                          <p:spTgt spid="5">
                                            <p:txEl>
                                              <p:pRg st="6" end="6"/>
                                            </p:txEl>
                                          </p:spTgt>
                                        </p:tgtEl>
                                        <p:attrNameLst>
                                          <p:attrName>r</p:attrName>
                                        </p:attrNameLst>
                                      </p:cBhvr>
                                    </p:animRot>
                                    <p:animRot by="-240000">
                                      <p:cBhvr>
                                        <p:cTn id="39" dur="200" fill="hold">
                                          <p:stCondLst>
                                            <p:cond delay="600"/>
                                          </p:stCondLst>
                                        </p:cTn>
                                        <p:tgtEl>
                                          <p:spTgt spid="5">
                                            <p:txEl>
                                              <p:pRg st="6" end="6"/>
                                            </p:txEl>
                                          </p:spTgt>
                                        </p:tgtEl>
                                        <p:attrNameLst>
                                          <p:attrName>r</p:attrName>
                                        </p:attrNameLst>
                                      </p:cBhvr>
                                    </p:animRot>
                                    <p:animRot by="120000">
                                      <p:cBhvr>
                                        <p:cTn id="40" dur="200" fill="hold">
                                          <p:stCondLst>
                                            <p:cond delay="800"/>
                                          </p:stCondLst>
                                        </p:cTn>
                                        <p:tgtEl>
                                          <p:spTgt spid="5">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978"/>
            <a:ext cx="7886700" cy="994172"/>
          </a:xfrm>
        </p:spPr>
        <p:txBody>
          <a:bodyPr lIns="68580" tIns="34290" rIns="68580" bIns="34290">
            <a:normAutofit/>
          </a:bodyPr>
          <a:lstStyle/>
          <a:p>
            <a:pPr algn="l"/>
            <a:r>
              <a:rPr lang="en-US" sz="3600" dirty="0" smtClean="0">
                <a:latin typeface="Calibri Light" panose="020F0302020204030204" pitchFamily="34" charset="0"/>
                <a:ea typeface="華康儷中黑" panose="020B0509000000000000" pitchFamily="49" charset="-120"/>
              </a:rPr>
              <a:t>Isotonix</a:t>
            </a:r>
            <a:r>
              <a:rPr lang="en-US" sz="3600" dirty="0" smtClean="0">
                <a:latin typeface="Calibri"/>
                <a:ea typeface="華康儷中黑" panose="020B0509000000000000" pitchFamily="49" charset="-120"/>
              </a:rPr>
              <a:t>®</a:t>
            </a:r>
            <a:r>
              <a:rPr lang="zh-TW" altLang="en-US" sz="3600" dirty="0" smtClean="0">
                <a:latin typeface="Calibri Light" panose="020F0302020204030204" pitchFamily="34" charset="0"/>
                <a:ea typeface="華康儷中黑" panose="020B0509000000000000" pitchFamily="49" charset="-120"/>
              </a:rPr>
              <a:t>美</a:t>
            </a:r>
            <a:r>
              <a:rPr lang="zh-TW" altLang="en-US" sz="3600" dirty="0">
                <a:latin typeface="Calibri Light" panose="020F0302020204030204" pitchFamily="34" charset="0"/>
                <a:ea typeface="華康儷中黑" panose="020B0509000000000000" pitchFamily="49" charset="-120"/>
              </a:rPr>
              <a:t>肌</a:t>
            </a:r>
            <a:r>
              <a:rPr lang="en-US" sz="3600" dirty="0">
                <a:latin typeface="Calibri Light" panose="020F0302020204030204" pitchFamily="34" charset="0"/>
                <a:ea typeface="華康儷中黑" panose="020B0509000000000000" pitchFamily="49" charset="-120"/>
              </a:rPr>
              <a:t>OPC-3®</a:t>
            </a:r>
            <a:r>
              <a:rPr lang="zh-TW" altLang="en-US" sz="3600" dirty="0">
                <a:latin typeface="Calibri Light" panose="020F0302020204030204" pitchFamily="34" charset="0"/>
                <a:ea typeface="華康儷中黑" panose="020B0509000000000000" pitchFamily="49" charset="-120"/>
              </a:rPr>
              <a:t>沖飲</a:t>
            </a:r>
            <a:r>
              <a:rPr lang="en-US" altLang="zh-TW" sz="3600" dirty="0">
                <a:latin typeface="Calibri Light" panose="020F0302020204030204" pitchFamily="34" charset="0"/>
                <a:ea typeface="華康儷中黑" panose="020B0509000000000000" pitchFamily="49" charset="-120"/>
              </a:rPr>
              <a:t/>
            </a:r>
            <a:br>
              <a:rPr lang="en-US" altLang="zh-TW" sz="3600" dirty="0">
                <a:latin typeface="Calibri Light" panose="020F0302020204030204" pitchFamily="34" charset="0"/>
                <a:ea typeface="華康儷中黑" panose="020B0509000000000000" pitchFamily="49" charset="-120"/>
              </a:rPr>
            </a:br>
            <a:r>
              <a:rPr lang="en-US" sz="2400" dirty="0">
                <a:latin typeface="Calibri Light" panose="020F0302020204030204" pitchFamily="34" charset="0"/>
                <a:ea typeface="華康儷中黑" panose="020B0509000000000000" pitchFamily="49" charset="-120"/>
              </a:rPr>
              <a:t>OPC-3® Beauty Blend Powder Drink</a:t>
            </a:r>
          </a:p>
        </p:txBody>
      </p:sp>
      <p:sp>
        <p:nvSpPr>
          <p:cNvPr id="3" name="TextBox 2"/>
          <p:cNvSpPr txBox="1"/>
          <p:nvPr/>
        </p:nvSpPr>
        <p:spPr>
          <a:xfrm>
            <a:off x="381002" y="1352550"/>
            <a:ext cx="4343399" cy="2870016"/>
          </a:xfrm>
          <a:prstGeom prst="rect">
            <a:avLst/>
          </a:prstGeom>
          <a:noFill/>
        </p:spPr>
        <p:txBody>
          <a:bodyPr wrap="square" lIns="68580" tIns="34290" rIns="68580" bIns="34290" rtlCol="0">
            <a:spAutoFit/>
          </a:bodyPr>
          <a:lstStyle/>
          <a:p>
            <a:r>
              <a:rPr lang="zh-TW" altLang="en-US" sz="2600" dirty="0">
                <a:latin typeface="Calibri" panose="020F0502020204030204" pitchFamily="34" charset="0"/>
                <a:ea typeface="華康儷中黑" panose="020B0509000000000000" pitchFamily="49" charset="-120"/>
              </a:rPr>
              <a:t>主要成分：</a:t>
            </a:r>
            <a:endParaRPr lang="en-US" altLang="zh-TW" sz="26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600" dirty="0">
                <a:latin typeface="Calibri" panose="020F0502020204030204" pitchFamily="34" charset="0"/>
                <a:ea typeface="華康儷中黑" panose="020B0509000000000000" pitchFamily="49" charset="-120"/>
              </a:rPr>
              <a:t>松樹皮萃取物（碧容</a:t>
            </a:r>
            <a:r>
              <a:rPr lang="zh-TW" altLang="en-US" sz="2600" dirty="0" smtClean="0">
                <a:latin typeface="Calibri" panose="020F0502020204030204" pitchFamily="34" charset="0"/>
                <a:ea typeface="華康儷中黑" panose="020B0509000000000000" pitchFamily="49" charset="-120"/>
              </a:rPr>
              <a:t>健</a:t>
            </a:r>
            <a:r>
              <a:rPr lang="en-US" altLang="zh-TW" sz="2600" dirty="0" smtClean="0">
                <a:latin typeface="Calibri"/>
                <a:ea typeface="華康儷中黑" panose="020B0509000000000000" pitchFamily="49" charset="-120"/>
              </a:rPr>
              <a:t>®</a:t>
            </a:r>
            <a:r>
              <a:rPr lang="zh-TW" altLang="en-US" sz="2600" dirty="0" smtClean="0">
                <a:latin typeface="Calibri" panose="020F0502020204030204" pitchFamily="34" charset="0"/>
                <a:ea typeface="華康儷中黑" panose="020B0509000000000000" pitchFamily="49" charset="-120"/>
              </a:rPr>
              <a:t>）</a:t>
            </a:r>
            <a:endParaRPr lang="en-US" altLang="zh-TW" sz="26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600" dirty="0">
                <a:latin typeface="華康儷中黑" panose="020B0509000000000000" pitchFamily="49" charset="-120"/>
                <a:ea typeface="華康儷中黑" panose="020B0509000000000000" pitchFamily="49" charset="-120"/>
              </a:rPr>
              <a:t>葡萄籽萃取物</a:t>
            </a:r>
            <a:endParaRPr lang="en-US" altLang="zh-TW" sz="2600" dirty="0">
              <a:latin typeface="華康儷中黑" panose="020B0509000000000000" pitchFamily="49" charset="-120"/>
              <a:ea typeface="華康儷中黑" panose="020B0509000000000000" pitchFamily="49" charset="-120"/>
            </a:endParaRPr>
          </a:p>
          <a:p>
            <a:pPr marL="257175" indent="-257175">
              <a:buFont typeface="Arial" panose="020B0604020202020204" pitchFamily="34" charset="0"/>
              <a:buChar char="•"/>
            </a:pPr>
            <a:r>
              <a:rPr lang="zh-TW" altLang="en-US" sz="2600" dirty="0">
                <a:latin typeface="Calibri" panose="020F0502020204030204" pitchFamily="34" charset="0"/>
                <a:ea typeface="華康儷中黑" panose="020B0509000000000000" pitchFamily="49" charset="-120"/>
              </a:rPr>
              <a:t>紅酒萃取物 </a:t>
            </a:r>
            <a:endParaRPr lang="en-US" altLang="zh-TW" sz="26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600" dirty="0">
                <a:latin typeface="Calibri" panose="020F0502020204030204" pitchFamily="34" charset="0"/>
                <a:ea typeface="華康儷中黑" panose="020B0509000000000000" pitchFamily="49" charset="-120"/>
              </a:rPr>
              <a:t>歐洲藍莓萃取</a:t>
            </a:r>
            <a:r>
              <a:rPr lang="zh-TW" altLang="en-US" sz="2600" dirty="0" smtClean="0">
                <a:latin typeface="Calibri" panose="020F0502020204030204" pitchFamily="34" charset="0"/>
                <a:ea typeface="華康儷中黑" panose="020B0509000000000000" pitchFamily="49" charset="-120"/>
              </a:rPr>
              <a:t>物</a:t>
            </a:r>
            <a:endParaRPr lang="en-US" altLang="zh-TW" sz="2600" dirty="0" smtClean="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600" dirty="0">
                <a:latin typeface="Calibri" panose="020F0502020204030204" pitchFamily="34" charset="0"/>
                <a:ea typeface="華康儷中黑" panose="020B0509000000000000" pitchFamily="49" charset="-120"/>
              </a:rPr>
              <a:t>柑橘生物類黃酮複合物</a:t>
            </a:r>
            <a:endParaRPr lang="en-US" altLang="zh-TW" sz="26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600" dirty="0">
                <a:latin typeface="Calibri" panose="020F0502020204030204" pitchFamily="34" charset="0"/>
                <a:ea typeface="華康儷中黑" panose="020B0509000000000000" pitchFamily="49" charset="-120"/>
              </a:rPr>
              <a:t>玻尿酸（玻尿酸鈉）</a:t>
            </a:r>
            <a:endParaRPr lang="en-US" sz="2600" dirty="0">
              <a:latin typeface="Calibri" panose="020F0502020204030204" pitchFamily="34" charset="0"/>
              <a:ea typeface="華康儷中黑" panose="020B0509000000000000" pitchFamily="49" charset="-120"/>
            </a:endParaRPr>
          </a:p>
        </p:txBody>
      </p:sp>
      <p:sp>
        <p:nvSpPr>
          <p:cNvPr id="5" name="TextBox 4"/>
          <p:cNvSpPr txBox="1"/>
          <p:nvPr/>
        </p:nvSpPr>
        <p:spPr>
          <a:xfrm>
            <a:off x="4636333" y="1300449"/>
            <a:ext cx="4355275" cy="3023905"/>
          </a:xfrm>
          <a:prstGeom prst="rect">
            <a:avLst/>
          </a:prstGeom>
          <a:noFill/>
        </p:spPr>
        <p:txBody>
          <a:bodyPr wrap="square" lIns="68580" tIns="34290" rIns="68580" bIns="34290" rtlCol="0">
            <a:spAutoFit/>
          </a:bodyPr>
          <a:lstStyle/>
          <a:p>
            <a:r>
              <a:rPr lang="en-US" altLang="zh-TW" sz="2400" dirty="0" smtClean="0">
                <a:latin typeface="Calibri" panose="020F0502020204030204" pitchFamily="34" charset="0"/>
                <a:ea typeface="華康儷中黑" panose="020B0509000000000000" pitchFamily="49" charset="-120"/>
              </a:rPr>
              <a:t>Key Ingredients:</a:t>
            </a:r>
            <a:endParaRPr lang="en-US" altLang="zh-TW" sz="24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en-US" altLang="zh-TW" sz="2400" dirty="0" smtClean="0">
                <a:latin typeface="Calibri" panose="020F0502020204030204" pitchFamily="34" charset="0"/>
                <a:ea typeface="華康儷中黑" panose="020B0509000000000000" pitchFamily="49" charset="-120"/>
              </a:rPr>
              <a:t>Pine Bark Extract (Pycnogenol</a:t>
            </a:r>
            <a:r>
              <a:rPr lang="en-US" altLang="zh-TW" sz="2400" dirty="0" smtClean="0">
                <a:latin typeface="Calibri"/>
                <a:ea typeface="華康儷中黑" panose="020B0509000000000000" pitchFamily="49" charset="-120"/>
              </a:rPr>
              <a:t>®)</a:t>
            </a:r>
            <a:endParaRPr lang="en-US" altLang="zh-TW" sz="2400" dirty="0" smtClean="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en-US" altLang="zh-TW" sz="2400" dirty="0" smtClean="0">
                <a:latin typeface="Calibri" panose="020F0502020204030204" pitchFamily="34" charset="0"/>
                <a:ea typeface="華康儷中黑" panose="020B0509000000000000" pitchFamily="49" charset="-120"/>
              </a:rPr>
              <a:t>Grape Seed Extract</a:t>
            </a:r>
            <a:endParaRPr lang="en-US" altLang="zh-TW" sz="24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en-US" altLang="zh-TW" sz="2400" dirty="0" smtClean="0">
                <a:latin typeface="Calibri" panose="020F0502020204030204" pitchFamily="34" charset="0"/>
                <a:ea typeface="華康儷中黑" panose="020B0509000000000000" pitchFamily="49" charset="-120"/>
              </a:rPr>
              <a:t>Red Wine Extract</a:t>
            </a:r>
          </a:p>
          <a:p>
            <a:pPr marL="257175" indent="-257175">
              <a:buFont typeface="Arial" panose="020B0604020202020204" pitchFamily="34" charset="0"/>
              <a:buChar char="•"/>
            </a:pPr>
            <a:r>
              <a:rPr lang="en-US" altLang="zh-TW" sz="2400" dirty="0" smtClean="0">
                <a:latin typeface="Calibri" panose="020F0502020204030204" pitchFamily="34" charset="0"/>
                <a:ea typeface="華康儷中黑" panose="020B0509000000000000" pitchFamily="49" charset="-120"/>
              </a:rPr>
              <a:t>Bilberry Extract</a:t>
            </a:r>
          </a:p>
          <a:p>
            <a:pPr marL="257175" indent="-257175">
              <a:buFont typeface="Arial" panose="020B0604020202020204" pitchFamily="34" charset="0"/>
              <a:buChar char="•"/>
            </a:pPr>
            <a:r>
              <a:rPr lang="en-US" altLang="zh-TW" sz="2400" dirty="0" smtClean="0">
                <a:latin typeface="Calibri" panose="020F0502020204030204" pitchFamily="34" charset="0"/>
                <a:ea typeface="華康儷中黑" panose="020B0509000000000000" pitchFamily="49" charset="-120"/>
              </a:rPr>
              <a:t>Citrus Bioflavonoid Complex</a:t>
            </a:r>
            <a:endParaRPr lang="en-US" altLang="zh-TW" sz="24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en-US" altLang="zh-TW" sz="2400" dirty="0" smtClean="0">
                <a:latin typeface="Calibri" panose="020F0502020204030204" pitchFamily="34" charset="0"/>
                <a:ea typeface="華康儷中黑" panose="020B0509000000000000" pitchFamily="49" charset="-120"/>
              </a:rPr>
              <a:t>Hyaluronic Acid (Sodium </a:t>
            </a:r>
            <a:r>
              <a:rPr lang="en-US" altLang="zh-TW" sz="2400" dirty="0" err="1" smtClean="0">
                <a:latin typeface="Calibri" panose="020F0502020204030204" pitchFamily="34" charset="0"/>
                <a:ea typeface="華康儷中黑" panose="020B0509000000000000" pitchFamily="49" charset="-120"/>
              </a:rPr>
              <a:t>Hyaluronate</a:t>
            </a:r>
            <a:r>
              <a:rPr lang="en-US" altLang="zh-TW" sz="2400" dirty="0" smtClean="0">
                <a:latin typeface="Calibri" panose="020F0502020204030204" pitchFamily="34" charset="0"/>
                <a:ea typeface="華康儷中黑" panose="020B0509000000000000" pitchFamily="49" charset="-120"/>
              </a:rPr>
              <a:t>)</a:t>
            </a:r>
            <a:endParaRPr lang="en-US" sz="2400" dirty="0">
              <a:latin typeface="Calibri" panose="020F0502020204030204" pitchFamily="34" charset="0"/>
              <a:ea typeface="華康儷中黑" panose="020B0509000000000000" pitchFamily="49" charset="-120"/>
            </a:endParaRPr>
          </a:p>
        </p:txBody>
      </p:sp>
      <p:sp>
        <p:nvSpPr>
          <p:cNvPr id="4" name="TextBox 3"/>
          <p:cNvSpPr txBox="1"/>
          <p:nvPr/>
        </p:nvSpPr>
        <p:spPr>
          <a:xfrm>
            <a:off x="381000" y="4516219"/>
            <a:ext cx="7525405" cy="646331"/>
          </a:xfrm>
          <a:prstGeom prst="rect">
            <a:avLst/>
          </a:prstGeom>
          <a:noFill/>
        </p:spPr>
        <p:txBody>
          <a:bodyPr wrap="square" rtlCol="0">
            <a:spAutoFit/>
          </a:bodyPr>
          <a:lstStyle/>
          <a:p>
            <a:r>
              <a:rPr lang="en-US" altLang="zh-TW" sz="1200" dirty="0">
                <a:latin typeface="Calibri" panose="020F0502020204030204" pitchFamily="34" charset="0"/>
                <a:ea typeface="華康儷中黑" panose="020B0509000000000000" pitchFamily="49" charset="-120"/>
              </a:rPr>
              <a:t>†</a:t>
            </a:r>
            <a:r>
              <a:rPr lang="zh-TW" altLang="en-US" sz="1200" dirty="0">
                <a:latin typeface="Calibri" panose="020F0502020204030204" pitchFamily="34" charset="0"/>
                <a:ea typeface="華康儷中黑" panose="020B0509000000000000" pitchFamily="49" charset="-120"/>
              </a:rPr>
              <a:t>碧容健</a:t>
            </a:r>
            <a:r>
              <a:rPr lang="en-US" altLang="zh-TW" sz="1200" dirty="0">
                <a:latin typeface="Calibri" panose="020F0502020204030204" pitchFamily="34" charset="0"/>
                <a:ea typeface="華康儷中黑" panose="020B0509000000000000" pitchFamily="49" charset="-120"/>
              </a:rPr>
              <a:t>®</a:t>
            </a:r>
            <a:r>
              <a:rPr lang="zh-TW" altLang="en-US" sz="1200" dirty="0">
                <a:latin typeface="Calibri" panose="020F0502020204030204" pitchFamily="34" charset="0"/>
                <a:ea typeface="華康儷中黑" panose="020B0509000000000000" pitchFamily="49" charset="-120"/>
              </a:rPr>
              <a:t>為賀發研究機構 </a:t>
            </a:r>
            <a:r>
              <a:rPr lang="en-US" altLang="zh-TW" sz="1200" dirty="0">
                <a:latin typeface="Calibri" panose="020F0502020204030204" pitchFamily="34" charset="0"/>
                <a:ea typeface="華康儷中黑" panose="020B0509000000000000" pitchFamily="49" charset="-120"/>
              </a:rPr>
              <a:t>(</a:t>
            </a:r>
            <a:r>
              <a:rPr lang="en-US" altLang="zh-TW" sz="1200" dirty="0" err="1">
                <a:latin typeface="Calibri" panose="020F0502020204030204" pitchFamily="34" charset="0"/>
                <a:ea typeface="華康儷中黑" panose="020B0509000000000000" pitchFamily="49" charset="-120"/>
              </a:rPr>
              <a:t>Horphag</a:t>
            </a:r>
            <a:r>
              <a:rPr lang="en-US" altLang="zh-TW" sz="1200" dirty="0">
                <a:latin typeface="Calibri" panose="020F0502020204030204" pitchFamily="34" charset="0"/>
                <a:ea typeface="華康儷中黑" panose="020B0509000000000000" pitchFamily="49" charset="-120"/>
              </a:rPr>
              <a:t> Research Ltd.) </a:t>
            </a:r>
            <a:r>
              <a:rPr lang="zh-TW" altLang="en-US" sz="1200" dirty="0">
                <a:latin typeface="Calibri" panose="020F0502020204030204" pitchFamily="34" charset="0"/>
                <a:ea typeface="華康儷中黑" panose="020B0509000000000000" pitchFamily="49" charset="-120"/>
              </a:rPr>
              <a:t>的註冊商標，此產品受一個或多個美國專利和其他國際專利的保護</a:t>
            </a:r>
            <a:r>
              <a:rPr lang="zh-TW" altLang="en-US" sz="1200" dirty="0" smtClean="0">
                <a:latin typeface="Calibri" panose="020F0502020204030204" pitchFamily="34" charset="0"/>
                <a:ea typeface="華康儷中黑" panose="020B0509000000000000" pitchFamily="49" charset="-120"/>
              </a:rPr>
              <a:t>。</a:t>
            </a:r>
            <a:r>
              <a:rPr lang="en-US" sz="1200" dirty="0" err="1" smtClean="0">
                <a:latin typeface="Calibri" panose="020F0502020204030204" pitchFamily="34" charset="0"/>
                <a:ea typeface="華康儷中黑" panose="020B0509000000000000" pitchFamily="49" charset="-120"/>
              </a:rPr>
              <a:t>Pycnogenol</a:t>
            </a:r>
            <a:r>
              <a:rPr lang="en-US" sz="1200" dirty="0">
                <a:latin typeface="Calibri" panose="020F0502020204030204" pitchFamily="34" charset="0"/>
                <a:ea typeface="華康儷中黑" panose="020B0509000000000000" pitchFamily="49" charset="-120"/>
              </a:rPr>
              <a:t>® is registered trademark of </a:t>
            </a:r>
            <a:r>
              <a:rPr lang="en-US" sz="1200" dirty="0" err="1">
                <a:latin typeface="Calibri" panose="020F0502020204030204" pitchFamily="34" charset="0"/>
                <a:ea typeface="華康儷中黑" panose="020B0509000000000000" pitchFamily="49" charset="-120"/>
              </a:rPr>
              <a:t>Horphag</a:t>
            </a:r>
            <a:r>
              <a:rPr lang="en-US" sz="1200" dirty="0">
                <a:latin typeface="Calibri" panose="020F0502020204030204" pitchFamily="34" charset="0"/>
                <a:ea typeface="華康儷中黑" panose="020B0509000000000000" pitchFamily="49" charset="-120"/>
              </a:rPr>
              <a:t> Research, Ltd. Use of this product may be protected by one or more U.S patents and other international patents. </a:t>
            </a:r>
          </a:p>
        </p:txBody>
      </p:sp>
    </p:spTree>
    <p:extLst>
      <p:ext uri="{BB962C8B-B14F-4D97-AF65-F5344CB8AC3E}">
        <p14:creationId xmlns:p14="http://schemas.microsoft.com/office/powerpoint/2010/main" val="15096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1" end="1"/>
                                            </p:txEl>
                                          </p:spTgt>
                                        </p:tgtEl>
                                        <p:attrNameLst>
                                          <p:attrName>r</p:attrName>
                                        </p:attrNameLst>
                                      </p:cBhvr>
                                    </p:animRot>
                                    <p:animRot by="-240000">
                                      <p:cBhvr>
                                        <p:cTn id="7" dur="200" fill="hold">
                                          <p:stCondLst>
                                            <p:cond delay="200"/>
                                          </p:stCondLst>
                                        </p:cTn>
                                        <p:tgtEl>
                                          <p:spTgt spid="3">
                                            <p:txEl>
                                              <p:pRg st="1" end="1"/>
                                            </p:txEl>
                                          </p:spTgt>
                                        </p:tgtEl>
                                        <p:attrNameLst>
                                          <p:attrName>r</p:attrName>
                                        </p:attrNameLst>
                                      </p:cBhvr>
                                    </p:animRot>
                                    <p:animRot by="240000">
                                      <p:cBhvr>
                                        <p:cTn id="8" dur="200" fill="hold">
                                          <p:stCondLst>
                                            <p:cond delay="400"/>
                                          </p:stCondLst>
                                        </p:cTn>
                                        <p:tgtEl>
                                          <p:spTgt spid="3">
                                            <p:txEl>
                                              <p:pRg st="1" end="1"/>
                                            </p:txEl>
                                          </p:spTgt>
                                        </p:tgtEl>
                                        <p:attrNameLst>
                                          <p:attrName>r</p:attrName>
                                        </p:attrNameLst>
                                      </p:cBhvr>
                                    </p:animRot>
                                    <p:animRot by="-240000">
                                      <p:cBhvr>
                                        <p:cTn id="9" dur="200" fill="hold">
                                          <p:stCondLst>
                                            <p:cond delay="600"/>
                                          </p:stCondLst>
                                        </p:cTn>
                                        <p:tgtEl>
                                          <p:spTgt spid="3">
                                            <p:txEl>
                                              <p:pRg st="1" end="1"/>
                                            </p:txEl>
                                          </p:spTgt>
                                        </p:tgtEl>
                                        <p:attrNameLst>
                                          <p:attrName>r</p:attrName>
                                        </p:attrNameLst>
                                      </p:cBhvr>
                                    </p:animRot>
                                    <p:animRot by="120000">
                                      <p:cBhvr>
                                        <p:cTn id="10" dur="200" fill="hold">
                                          <p:stCondLst>
                                            <p:cond delay="800"/>
                                          </p:stCondLst>
                                        </p:cTn>
                                        <p:tgtEl>
                                          <p:spTgt spid="3">
                                            <p:txEl>
                                              <p:pRg st="1" end="1"/>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xEl>
                                              <p:pRg st="1" end="1"/>
                                            </p:txEl>
                                          </p:spTgt>
                                        </p:tgtEl>
                                        <p:attrNameLst>
                                          <p:attrName>r</p:attrName>
                                        </p:attrNameLst>
                                      </p:cBhvr>
                                    </p:animRot>
                                    <p:animRot by="-240000">
                                      <p:cBhvr>
                                        <p:cTn id="13" dur="200" fill="hold">
                                          <p:stCondLst>
                                            <p:cond delay="200"/>
                                          </p:stCondLst>
                                        </p:cTn>
                                        <p:tgtEl>
                                          <p:spTgt spid="5">
                                            <p:txEl>
                                              <p:pRg st="1" end="1"/>
                                            </p:txEl>
                                          </p:spTgt>
                                        </p:tgtEl>
                                        <p:attrNameLst>
                                          <p:attrName>r</p:attrName>
                                        </p:attrNameLst>
                                      </p:cBhvr>
                                    </p:animRot>
                                    <p:animRot by="240000">
                                      <p:cBhvr>
                                        <p:cTn id="14" dur="200" fill="hold">
                                          <p:stCondLst>
                                            <p:cond delay="400"/>
                                          </p:stCondLst>
                                        </p:cTn>
                                        <p:tgtEl>
                                          <p:spTgt spid="5">
                                            <p:txEl>
                                              <p:pRg st="1" end="1"/>
                                            </p:txEl>
                                          </p:spTgt>
                                        </p:tgtEl>
                                        <p:attrNameLst>
                                          <p:attrName>r</p:attrName>
                                        </p:attrNameLst>
                                      </p:cBhvr>
                                    </p:animRot>
                                    <p:animRot by="-240000">
                                      <p:cBhvr>
                                        <p:cTn id="15" dur="200" fill="hold">
                                          <p:stCondLst>
                                            <p:cond delay="600"/>
                                          </p:stCondLst>
                                        </p:cTn>
                                        <p:tgtEl>
                                          <p:spTgt spid="5">
                                            <p:txEl>
                                              <p:pRg st="1" end="1"/>
                                            </p:txEl>
                                          </p:spTgt>
                                        </p:tgtEl>
                                        <p:attrNameLst>
                                          <p:attrName>r</p:attrName>
                                        </p:attrNameLst>
                                      </p:cBhvr>
                                    </p:animRot>
                                    <p:animRot by="120000">
                                      <p:cBhvr>
                                        <p:cTn id="16" dur="200" fill="hold">
                                          <p:stCondLst>
                                            <p:cond delay="800"/>
                                          </p:stCondLst>
                                        </p:cTn>
                                        <p:tgtEl>
                                          <p:spTgt spid="5">
                                            <p:txEl>
                                              <p:pRg st="1" end="1"/>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3">
                                            <p:txEl>
                                              <p:pRg st="6" end="6"/>
                                            </p:txEl>
                                          </p:spTgt>
                                        </p:tgtEl>
                                        <p:attrNameLst>
                                          <p:attrName>r</p:attrName>
                                        </p:attrNameLst>
                                      </p:cBhvr>
                                    </p:animRot>
                                    <p:animRot by="-240000">
                                      <p:cBhvr>
                                        <p:cTn id="19" dur="200" fill="hold">
                                          <p:stCondLst>
                                            <p:cond delay="200"/>
                                          </p:stCondLst>
                                        </p:cTn>
                                        <p:tgtEl>
                                          <p:spTgt spid="3">
                                            <p:txEl>
                                              <p:pRg st="6" end="6"/>
                                            </p:txEl>
                                          </p:spTgt>
                                        </p:tgtEl>
                                        <p:attrNameLst>
                                          <p:attrName>r</p:attrName>
                                        </p:attrNameLst>
                                      </p:cBhvr>
                                    </p:animRot>
                                    <p:animRot by="240000">
                                      <p:cBhvr>
                                        <p:cTn id="20" dur="200" fill="hold">
                                          <p:stCondLst>
                                            <p:cond delay="400"/>
                                          </p:stCondLst>
                                        </p:cTn>
                                        <p:tgtEl>
                                          <p:spTgt spid="3">
                                            <p:txEl>
                                              <p:pRg st="6" end="6"/>
                                            </p:txEl>
                                          </p:spTgt>
                                        </p:tgtEl>
                                        <p:attrNameLst>
                                          <p:attrName>r</p:attrName>
                                        </p:attrNameLst>
                                      </p:cBhvr>
                                    </p:animRot>
                                    <p:animRot by="-240000">
                                      <p:cBhvr>
                                        <p:cTn id="21" dur="200" fill="hold">
                                          <p:stCondLst>
                                            <p:cond delay="600"/>
                                          </p:stCondLst>
                                        </p:cTn>
                                        <p:tgtEl>
                                          <p:spTgt spid="3">
                                            <p:txEl>
                                              <p:pRg st="6" end="6"/>
                                            </p:txEl>
                                          </p:spTgt>
                                        </p:tgtEl>
                                        <p:attrNameLst>
                                          <p:attrName>r</p:attrName>
                                        </p:attrNameLst>
                                      </p:cBhvr>
                                    </p:animRot>
                                    <p:animRot by="120000">
                                      <p:cBhvr>
                                        <p:cTn id="22" dur="200" fill="hold">
                                          <p:stCondLst>
                                            <p:cond delay="800"/>
                                          </p:stCondLst>
                                        </p:cTn>
                                        <p:tgtEl>
                                          <p:spTgt spid="3">
                                            <p:txEl>
                                              <p:pRg st="6" end="6"/>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5">
                                            <p:txEl>
                                              <p:pRg st="6" end="6"/>
                                            </p:txEl>
                                          </p:spTgt>
                                        </p:tgtEl>
                                        <p:attrNameLst>
                                          <p:attrName>r</p:attrName>
                                        </p:attrNameLst>
                                      </p:cBhvr>
                                    </p:animRot>
                                    <p:animRot by="-240000">
                                      <p:cBhvr>
                                        <p:cTn id="25" dur="200" fill="hold">
                                          <p:stCondLst>
                                            <p:cond delay="200"/>
                                          </p:stCondLst>
                                        </p:cTn>
                                        <p:tgtEl>
                                          <p:spTgt spid="5">
                                            <p:txEl>
                                              <p:pRg st="6" end="6"/>
                                            </p:txEl>
                                          </p:spTgt>
                                        </p:tgtEl>
                                        <p:attrNameLst>
                                          <p:attrName>r</p:attrName>
                                        </p:attrNameLst>
                                      </p:cBhvr>
                                    </p:animRot>
                                    <p:animRot by="240000">
                                      <p:cBhvr>
                                        <p:cTn id="26" dur="200" fill="hold">
                                          <p:stCondLst>
                                            <p:cond delay="400"/>
                                          </p:stCondLst>
                                        </p:cTn>
                                        <p:tgtEl>
                                          <p:spTgt spid="5">
                                            <p:txEl>
                                              <p:pRg st="6" end="6"/>
                                            </p:txEl>
                                          </p:spTgt>
                                        </p:tgtEl>
                                        <p:attrNameLst>
                                          <p:attrName>r</p:attrName>
                                        </p:attrNameLst>
                                      </p:cBhvr>
                                    </p:animRot>
                                    <p:animRot by="-240000">
                                      <p:cBhvr>
                                        <p:cTn id="27" dur="200" fill="hold">
                                          <p:stCondLst>
                                            <p:cond delay="600"/>
                                          </p:stCondLst>
                                        </p:cTn>
                                        <p:tgtEl>
                                          <p:spTgt spid="5">
                                            <p:txEl>
                                              <p:pRg st="6" end="6"/>
                                            </p:txEl>
                                          </p:spTgt>
                                        </p:tgtEl>
                                        <p:attrNameLst>
                                          <p:attrName>r</p:attrName>
                                        </p:attrNameLst>
                                      </p:cBhvr>
                                    </p:animRot>
                                    <p:animRot by="120000">
                                      <p:cBhvr>
                                        <p:cTn id="28" dur="200" fill="hold">
                                          <p:stCondLst>
                                            <p:cond delay="800"/>
                                          </p:stCondLst>
                                        </p:cTn>
                                        <p:tgtEl>
                                          <p:spTgt spid="5">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417847"/>
            <a:ext cx="7886700" cy="994172"/>
          </a:xfrm>
        </p:spPr>
        <p:txBody>
          <a:bodyPr lIns="68580" tIns="34290" rIns="68580" bIns="34290">
            <a:normAutofit/>
          </a:bodyPr>
          <a:lstStyle/>
          <a:p>
            <a:pPr algn="l"/>
            <a:r>
              <a:rPr lang="en-US" sz="3600" dirty="0">
                <a:latin typeface="Calibri Light" panose="020F0302020204030204" pitchFamily="34" charset="0"/>
                <a:ea typeface="華康儷中黑" panose="020B0509000000000000" pitchFamily="49" charset="-120"/>
              </a:rPr>
              <a:t>Prime MPC™</a:t>
            </a:r>
            <a:r>
              <a:rPr lang="zh-TW" altLang="en-US" sz="3600" dirty="0">
                <a:latin typeface="Calibri Light" panose="020F0302020204030204" pitchFamily="34" charset="0"/>
                <a:ea typeface="華康儷中黑" panose="020B0509000000000000" pitchFamily="49" charset="-120"/>
              </a:rPr>
              <a:t>前列健</a:t>
            </a:r>
            <a:r>
              <a:rPr lang="en-US" altLang="zh-TW" sz="3600" dirty="0">
                <a:latin typeface="Calibri Light" panose="020F0302020204030204" pitchFamily="34" charset="0"/>
                <a:ea typeface="華康儷中黑" panose="020B0509000000000000" pitchFamily="49" charset="-120"/>
              </a:rPr>
              <a:t/>
            </a:r>
            <a:br>
              <a:rPr lang="en-US" altLang="zh-TW" sz="3600" dirty="0">
                <a:latin typeface="Calibri Light" panose="020F0302020204030204" pitchFamily="34" charset="0"/>
                <a:ea typeface="華康儷中黑" panose="020B0509000000000000" pitchFamily="49" charset="-120"/>
              </a:rPr>
            </a:br>
            <a:r>
              <a:rPr lang="en-US" sz="2400" dirty="0">
                <a:latin typeface="Calibri Light" panose="020F0302020204030204" pitchFamily="34" charset="0"/>
                <a:ea typeface="華康儷中黑" panose="020B0509000000000000" pitchFamily="49" charset="-120"/>
              </a:rPr>
              <a:t>MPC™ (Maximum Prostate Care)</a:t>
            </a:r>
          </a:p>
        </p:txBody>
      </p:sp>
      <p:sp>
        <p:nvSpPr>
          <p:cNvPr id="4" name="TextBox 3"/>
          <p:cNvSpPr txBox="1"/>
          <p:nvPr/>
        </p:nvSpPr>
        <p:spPr>
          <a:xfrm>
            <a:off x="525484" y="1504950"/>
            <a:ext cx="4355275" cy="1792798"/>
          </a:xfrm>
          <a:prstGeom prst="rect">
            <a:avLst/>
          </a:prstGeom>
          <a:noFill/>
        </p:spPr>
        <p:txBody>
          <a:bodyPr wrap="square" lIns="68580" tIns="34290" rIns="68580" bIns="34290" rtlCol="0">
            <a:spAutoFit/>
          </a:bodyPr>
          <a:lstStyle/>
          <a:p>
            <a:r>
              <a:rPr lang="zh-TW" altLang="en-US" sz="2800" dirty="0">
                <a:latin typeface="Calibri" panose="020F0502020204030204" pitchFamily="34" charset="0"/>
                <a:ea typeface="華康儷中黑" panose="020B0509000000000000" pitchFamily="49" charset="-120"/>
              </a:rPr>
              <a:t>主要好處</a:t>
            </a:r>
            <a:r>
              <a:rPr lang="zh-TW" altLang="en-US" sz="2800" dirty="0" smtClean="0">
                <a:latin typeface="Calibri" panose="020F0502020204030204" pitchFamily="34" charset="0"/>
                <a:ea typeface="華康儷中黑" panose="020B0509000000000000" pitchFamily="49" charset="-120"/>
              </a:rPr>
              <a:t>：</a:t>
            </a:r>
            <a:endParaRPr lang="en-US" altLang="zh-TW" sz="2800" dirty="0" smtClean="0">
              <a:latin typeface="Calibri" panose="020F0502020204030204" pitchFamily="34" charset="0"/>
              <a:ea typeface="華康儷中黑" panose="020B0509000000000000" pitchFamily="49" charset="-120"/>
            </a:endParaRPr>
          </a:p>
          <a:p>
            <a:pPr marL="457200" indent="-457200">
              <a:buFont typeface="Arial" panose="020B0604020202020204" pitchFamily="34" charset="0"/>
              <a:buChar char="•"/>
            </a:pPr>
            <a:r>
              <a:rPr lang="zh-TW" altLang="en-US" sz="2800" dirty="0" smtClean="0">
                <a:latin typeface="華康儷中黑" panose="020B0509000000000000" pitchFamily="49" charset="-120"/>
                <a:ea typeface="華康儷中黑" panose="020B0509000000000000" pitchFamily="49" charset="-120"/>
              </a:rPr>
              <a:t>支</a:t>
            </a:r>
            <a:r>
              <a:rPr lang="zh-TW" altLang="en-US" sz="2800" dirty="0">
                <a:latin typeface="華康儷中黑" panose="020B0509000000000000" pitchFamily="49" charset="-120"/>
                <a:ea typeface="華康儷中黑" panose="020B0509000000000000" pitchFamily="49" charset="-120"/>
              </a:rPr>
              <a:t>援前列健</a:t>
            </a:r>
            <a:r>
              <a:rPr lang="zh-TW" altLang="en-US" sz="2800" dirty="0" smtClean="0">
                <a:latin typeface="華康儷中黑" panose="020B0509000000000000" pitchFamily="49" charset="-120"/>
                <a:ea typeface="華康儷中黑" panose="020B0509000000000000" pitchFamily="49" charset="-120"/>
              </a:rPr>
              <a:t>康</a:t>
            </a:r>
            <a:endParaRPr lang="en-US" altLang="zh-TW" sz="2800" dirty="0" smtClean="0">
              <a:latin typeface="華康儷中黑" panose="020B0509000000000000" pitchFamily="49" charset="-120"/>
              <a:ea typeface="華康儷中黑" panose="020B0509000000000000" pitchFamily="49" charset="-120"/>
            </a:endParaRPr>
          </a:p>
          <a:p>
            <a:pPr marL="457200" indent="-457200">
              <a:buFont typeface="Arial" panose="020B0604020202020204" pitchFamily="34" charset="0"/>
              <a:buChar char="•"/>
            </a:pPr>
            <a:r>
              <a:rPr lang="zh-TW" altLang="en-US" sz="2800" dirty="0" smtClean="0">
                <a:latin typeface="華康儷中黑" panose="020B0509000000000000" pitchFamily="49" charset="-120"/>
                <a:ea typeface="華康儷中黑" panose="020B0509000000000000" pitchFamily="49" charset="-120"/>
              </a:rPr>
              <a:t>支</a:t>
            </a:r>
            <a:r>
              <a:rPr lang="zh-TW" altLang="en-US" sz="2800" dirty="0">
                <a:latin typeface="華康儷中黑" panose="020B0509000000000000" pitchFamily="49" charset="-120"/>
                <a:ea typeface="華康儷中黑" panose="020B0509000000000000" pitchFamily="49" charset="-120"/>
              </a:rPr>
              <a:t>援健康的前列功能</a:t>
            </a:r>
          </a:p>
          <a:p>
            <a:endParaRPr lang="en-US" sz="2800" dirty="0">
              <a:latin typeface="Calibri" panose="020F0502020204030204" pitchFamily="34" charset="0"/>
              <a:ea typeface="華康儷中黑" panose="020B0509000000000000" pitchFamily="49" charset="-120"/>
            </a:endParaRPr>
          </a:p>
        </p:txBody>
      </p:sp>
      <p:sp>
        <p:nvSpPr>
          <p:cNvPr id="5" name="TextBox 4"/>
          <p:cNvSpPr txBox="1"/>
          <p:nvPr/>
        </p:nvSpPr>
        <p:spPr>
          <a:xfrm>
            <a:off x="609600" y="2952750"/>
            <a:ext cx="4114800" cy="1669688"/>
          </a:xfrm>
          <a:prstGeom prst="rect">
            <a:avLst/>
          </a:prstGeom>
          <a:noFill/>
        </p:spPr>
        <p:txBody>
          <a:bodyPr wrap="square" lIns="68580" tIns="34290" rIns="68580" bIns="34290" rtlCol="0">
            <a:spAutoFit/>
          </a:bodyPr>
          <a:lstStyle/>
          <a:p>
            <a:r>
              <a:rPr lang="en-US" altLang="zh-TW" sz="2600" dirty="0" smtClean="0">
                <a:latin typeface="Calibri" panose="020F0502020204030204" pitchFamily="34" charset="0"/>
                <a:ea typeface="華康儷中黑" panose="020B0509000000000000" pitchFamily="49" charset="-120"/>
              </a:rPr>
              <a:t>Primary Benefits:</a:t>
            </a:r>
            <a:endParaRPr lang="en-US" altLang="zh-TW" sz="2600" dirty="0">
              <a:latin typeface="Calibri" panose="020F0502020204030204" pitchFamily="34" charset="0"/>
              <a:ea typeface="華康儷中黑" panose="020B0509000000000000" pitchFamily="49" charset="-120"/>
            </a:endParaRPr>
          </a:p>
          <a:p>
            <a:pPr marL="457200" indent="-457200">
              <a:buFont typeface="Arial" panose="020B0604020202020204" pitchFamily="34" charset="0"/>
              <a:buChar char="•"/>
            </a:pPr>
            <a:r>
              <a:rPr lang="en-US" sz="2600" dirty="0" smtClean="0">
                <a:latin typeface="Calibri" panose="020F0502020204030204" pitchFamily="34" charset="0"/>
                <a:ea typeface="華康儷中黑" panose="020B0509000000000000" pitchFamily="49" charset="-120"/>
              </a:rPr>
              <a:t>Support prostate health</a:t>
            </a:r>
          </a:p>
          <a:p>
            <a:pPr marL="457200" indent="-457200">
              <a:buFont typeface="Arial" panose="020B0604020202020204" pitchFamily="34" charset="0"/>
              <a:buChar char="•"/>
            </a:pPr>
            <a:r>
              <a:rPr lang="en-US" sz="2600" dirty="0" smtClean="0">
                <a:latin typeface="Calibri" panose="020F0502020204030204" pitchFamily="34" charset="0"/>
                <a:ea typeface="華康儷中黑" panose="020B0509000000000000" pitchFamily="49" charset="-120"/>
              </a:rPr>
              <a:t>Supports healthy prostate functions</a:t>
            </a:r>
            <a:endParaRPr lang="en-US" sz="2600" dirty="0">
              <a:latin typeface="Calibri" panose="020F0502020204030204" pitchFamily="34" charset="0"/>
              <a:ea typeface="華康儷中黑" panose="020B0509000000000000" pitchFamily="49" charset="-120"/>
            </a:endParaRPr>
          </a:p>
        </p:txBody>
      </p:sp>
      <p:pic>
        <p:nvPicPr>
          <p:cNvPr id="7" name="Picture 2" descr="M:\All Brands\Health &amp; Nutrition\Prime\MPC\Image\Prime-HKG-MPC.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57799" y="856921"/>
            <a:ext cx="3929063" cy="392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994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45347"/>
            <a:ext cx="7886700" cy="994172"/>
          </a:xfrm>
        </p:spPr>
        <p:txBody>
          <a:bodyPr lIns="68580" tIns="34290" rIns="68580" bIns="34290">
            <a:normAutofit/>
          </a:bodyPr>
          <a:lstStyle/>
          <a:p>
            <a:pPr algn="l"/>
            <a:r>
              <a:rPr lang="en-US" sz="3600" dirty="0">
                <a:latin typeface="Calibri Light" panose="020F0302020204030204" pitchFamily="34" charset="0"/>
                <a:ea typeface="華康儷中黑" panose="020B0509000000000000" pitchFamily="49" charset="-120"/>
              </a:rPr>
              <a:t>Prime MPC™</a:t>
            </a:r>
            <a:r>
              <a:rPr lang="zh-TW" altLang="en-US" sz="3600" dirty="0">
                <a:latin typeface="Calibri Light" panose="020F0302020204030204" pitchFamily="34" charset="0"/>
                <a:ea typeface="華康儷中黑" panose="020B0509000000000000" pitchFamily="49" charset="-120"/>
              </a:rPr>
              <a:t>前列健</a:t>
            </a:r>
            <a:r>
              <a:rPr lang="en-US" altLang="zh-TW" sz="3600" dirty="0">
                <a:latin typeface="Calibri Light" panose="020F0302020204030204" pitchFamily="34" charset="0"/>
                <a:ea typeface="華康儷中黑" panose="020B0509000000000000" pitchFamily="49" charset="-120"/>
              </a:rPr>
              <a:t/>
            </a:r>
            <a:br>
              <a:rPr lang="en-US" altLang="zh-TW" sz="3600" dirty="0">
                <a:latin typeface="Calibri Light" panose="020F0302020204030204" pitchFamily="34" charset="0"/>
                <a:ea typeface="華康儷中黑" panose="020B0509000000000000" pitchFamily="49" charset="-120"/>
              </a:rPr>
            </a:br>
            <a:r>
              <a:rPr lang="en-US" sz="2400" dirty="0">
                <a:latin typeface="Calibri Light" panose="020F0302020204030204" pitchFamily="34" charset="0"/>
                <a:ea typeface="華康儷中黑" panose="020B0509000000000000" pitchFamily="49" charset="-120"/>
              </a:rPr>
              <a:t>MPC™ (Maximum Prostate Care)</a:t>
            </a:r>
          </a:p>
        </p:txBody>
      </p:sp>
      <p:sp>
        <p:nvSpPr>
          <p:cNvPr id="4" name="Rectangle 3"/>
          <p:cNvSpPr/>
          <p:nvPr/>
        </p:nvSpPr>
        <p:spPr>
          <a:xfrm>
            <a:off x="609600" y="3721955"/>
            <a:ext cx="5105400" cy="1200329"/>
          </a:xfrm>
          <a:prstGeom prst="rect">
            <a:avLst/>
          </a:prstGeom>
        </p:spPr>
        <p:txBody>
          <a:bodyPr wrap="square">
            <a:spAutoFit/>
          </a:bodyPr>
          <a:lstStyle/>
          <a:p>
            <a:pPr algn="ctr"/>
            <a:r>
              <a:rPr lang="en-US" sz="2400" dirty="0" smtClean="0">
                <a:solidFill>
                  <a:schemeClr val="tx1">
                    <a:lumMod val="10000"/>
                  </a:schemeClr>
                </a:solidFill>
              </a:rPr>
              <a:t>HK13158 </a:t>
            </a:r>
          </a:p>
          <a:p>
            <a:pPr algn="ctr"/>
            <a:r>
              <a:rPr lang="en-US" sz="2400" dirty="0" smtClean="0">
                <a:solidFill>
                  <a:schemeClr val="tx1">
                    <a:lumMod val="10000"/>
                  </a:schemeClr>
                </a:solidFill>
              </a:rPr>
              <a:t>UC HK$287.00</a:t>
            </a:r>
            <a:r>
              <a:rPr lang="en-US" sz="2400" dirty="0">
                <a:solidFill>
                  <a:schemeClr val="tx1">
                    <a:lumMod val="10000"/>
                  </a:schemeClr>
                </a:solidFill>
              </a:rPr>
              <a:t>  | </a:t>
            </a:r>
            <a:r>
              <a:rPr lang="en-US" sz="2400" dirty="0" smtClean="0">
                <a:solidFill>
                  <a:schemeClr val="tx1">
                    <a:lumMod val="10000"/>
                  </a:schemeClr>
                </a:solidFill>
              </a:rPr>
              <a:t>SR HK$401.00</a:t>
            </a:r>
            <a:r>
              <a:rPr lang="en-US" sz="2400" dirty="0">
                <a:solidFill>
                  <a:schemeClr val="tx1">
                    <a:lumMod val="10000"/>
                  </a:schemeClr>
                </a:solidFill>
              </a:rPr>
              <a:t>  </a:t>
            </a:r>
          </a:p>
          <a:p>
            <a:pPr algn="ctr"/>
            <a:r>
              <a:rPr lang="en-US" sz="2400" dirty="0" smtClean="0">
                <a:solidFill>
                  <a:schemeClr val="tx1">
                    <a:lumMod val="10000"/>
                  </a:schemeClr>
                </a:solidFill>
              </a:rPr>
              <a:t>BV 27.0</a:t>
            </a:r>
            <a:endParaRPr lang="en-US" sz="2400" dirty="0">
              <a:solidFill>
                <a:schemeClr val="tx1">
                  <a:lumMod val="10000"/>
                </a:schemeClr>
              </a:solidFill>
            </a:endParaRPr>
          </a:p>
        </p:txBody>
      </p:sp>
      <p:sp>
        <p:nvSpPr>
          <p:cNvPr id="5" name="Rectangle 4"/>
          <p:cNvSpPr/>
          <p:nvPr/>
        </p:nvSpPr>
        <p:spPr>
          <a:xfrm>
            <a:off x="1905000" y="2379647"/>
            <a:ext cx="2590800" cy="954107"/>
          </a:xfrm>
          <a:prstGeom prst="rect">
            <a:avLst/>
          </a:prstGeom>
        </p:spPr>
        <p:txBody>
          <a:bodyPr wrap="square">
            <a:spAutoFit/>
          </a:bodyPr>
          <a:lstStyle/>
          <a:p>
            <a:pPr algn="ctr"/>
            <a:r>
              <a:rPr lang="zh-TW" altLang="en-US" sz="3200" dirty="0">
                <a:solidFill>
                  <a:schemeClr val="tx1">
                    <a:lumMod val="10000"/>
                  </a:schemeClr>
                </a:solidFill>
                <a:latin typeface="Calibri" panose="020F0502020204030204" pitchFamily="34" charset="0"/>
                <a:ea typeface="華康儷中黑" panose="020B0509000000000000" pitchFamily="49" charset="-120"/>
              </a:rPr>
              <a:t>現已有售！</a:t>
            </a:r>
            <a:endParaRPr lang="en-US" altLang="zh-TW" sz="3200" dirty="0" smtClean="0">
              <a:solidFill>
                <a:schemeClr val="tx1">
                  <a:lumMod val="10000"/>
                </a:schemeClr>
              </a:solidFill>
              <a:latin typeface="Calibri" panose="020F0502020204030204" pitchFamily="34" charset="0"/>
              <a:ea typeface="華康儷中黑" panose="020B0509000000000000" pitchFamily="49" charset="-120"/>
            </a:endParaRPr>
          </a:p>
          <a:p>
            <a:pPr algn="ctr"/>
            <a:r>
              <a:rPr lang="en-US" sz="2400" dirty="0" smtClean="0">
                <a:solidFill>
                  <a:schemeClr val="tx1">
                    <a:lumMod val="10000"/>
                  </a:schemeClr>
                </a:solidFill>
                <a:latin typeface="Calibri" panose="020F0502020204030204" pitchFamily="34" charset="0"/>
                <a:ea typeface="華康儷中黑" panose="020B0509000000000000" pitchFamily="49" charset="-120"/>
              </a:rPr>
              <a:t>Available NOW!</a:t>
            </a:r>
            <a:endParaRPr lang="en-US" sz="2400" dirty="0">
              <a:solidFill>
                <a:schemeClr val="tx1">
                  <a:lumMod val="10000"/>
                </a:schemeClr>
              </a:solidFill>
              <a:latin typeface="Calibri" panose="020F0502020204030204" pitchFamily="34" charset="0"/>
              <a:ea typeface="華康儷中黑" panose="020B0509000000000000" pitchFamily="49" charset="-120"/>
            </a:endParaRPr>
          </a:p>
        </p:txBody>
      </p:sp>
      <p:pic>
        <p:nvPicPr>
          <p:cNvPr id="6" name="Picture 2" descr="M:\All Brands\Health &amp; Nutrition\Prime\MPC\Image\Prime-HKG-MPC.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57799" y="856921"/>
            <a:ext cx="3929063" cy="392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0289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209277711"/>
              </p:ext>
            </p:extLst>
          </p:nvPr>
        </p:nvGraphicFramePr>
        <p:xfrm>
          <a:off x="-21021" y="784860"/>
          <a:ext cx="9144000" cy="4486656"/>
        </p:xfrm>
        <a:graphic>
          <a:graphicData uri="http://schemas.openxmlformats.org/drawingml/2006/table">
            <a:tbl>
              <a:tblPr firstRow="1" bandRow="1">
                <a:tableStyleId>{3B4B98B0-60AC-42C2-AFA5-B58CD77FA1E5}</a:tableStyleId>
              </a:tblPr>
              <a:tblGrid>
                <a:gridCol w="2438400"/>
                <a:gridCol w="1219200"/>
                <a:gridCol w="1752600"/>
                <a:gridCol w="1447800"/>
                <a:gridCol w="2286000"/>
              </a:tblGrid>
              <a:tr h="948690">
                <a:tc>
                  <a:txBody>
                    <a:bodyPr/>
                    <a:lstStyle/>
                    <a:p>
                      <a:pPr marL="0" marR="0">
                        <a:lnSpc>
                          <a:spcPct val="115000"/>
                        </a:lnSpc>
                        <a:spcBef>
                          <a:spcPts val="0"/>
                        </a:spcBef>
                        <a:spcAft>
                          <a:spcPts val="0"/>
                        </a:spcAft>
                      </a:pPr>
                      <a:r>
                        <a:rPr lang="zh-TW" sz="2000" b="0" strike="noStrike" dirty="0">
                          <a:effectLst/>
                          <a:latin typeface="Calibri" panose="020F0502020204030204" pitchFamily="34" charset="0"/>
                          <a:ea typeface="華康儷中黑" panose="020B0509000000000000" pitchFamily="49" charset="-120"/>
                          <a:cs typeface="Times New Roman"/>
                        </a:rPr>
                        <a:t>產</a:t>
                      </a:r>
                      <a:r>
                        <a:rPr lang="zh-TW" sz="2000" b="0" strike="noStrike" dirty="0" smtClean="0">
                          <a:effectLst/>
                          <a:latin typeface="Calibri" panose="020F0502020204030204" pitchFamily="34" charset="0"/>
                          <a:ea typeface="華康儷中黑" panose="020B0509000000000000" pitchFamily="49" charset="-120"/>
                          <a:cs typeface="Times New Roman"/>
                        </a:rPr>
                        <a:t>品</a:t>
                      </a:r>
                      <a:endParaRPr lang="en-US" altLang="zh-TW" sz="2000" b="0" strike="noStrike" dirty="0" smtClean="0">
                        <a:effectLst/>
                        <a:latin typeface="Calibri" panose="020F0502020204030204" pitchFamily="34" charset="0"/>
                        <a:ea typeface="華康儷中黑" panose="020B0509000000000000" pitchFamily="49" charset="-120"/>
                        <a:cs typeface="Times New Roman"/>
                      </a:endParaRPr>
                    </a:p>
                    <a:p>
                      <a:pPr marL="0" marR="0">
                        <a:lnSpc>
                          <a:spcPct val="115000"/>
                        </a:lnSpc>
                        <a:spcBef>
                          <a:spcPts val="0"/>
                        </a:spcBef>
                        <a:spcAft>
                          <a:spcPts val="0"/>
                        </a:spcAft>
                      </a:pPr>
                      <a:r>
                        <a:rPr lang="en-US" sz="2000" b="0" strike="noStrike" dirty="0" smtClean="0">
                          <a:effectLst/>
                          <a:latin typeface="Calibri" panose="020F0502020204030204" pitchFamily="34" charset="0"/>
                          <a:ea typeface="華康儷中黑" panose="020B0509000000000000" pitchFamily="49" charset="-120"/>
                          <a:cs typeface="Times New Roman"/>
                        </a:rPr>
                        <a:t>Product</a:t>
                      </a:r>
                      <a:endParaRPr lang="en-US" sz="1800" b="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zh-TW" sz="2000" b="0" strike="noStrike" dirty="0">
                          <a:effectLst/>
                          <a:latin typeface="Calibri" panose="020F0502020204030204" pitchFamily="34" charset="0"/>
                          <a:ea typeface="華康儷中黑" panose="020B0509000000000000" pitchFamily="49" charset="-120"/>
                          <a:cs typeface="Times New Roman"/>
                        </a:rPr>
                        <a:t>植物固</a:t>
                      </a:r>
                      <a:r>
                        <a:rPr lang="zh-TW" sz="2000" b="0" strike="noStrike" dirty="0" smtClean="0">
                          <a:effectLst/>
                          <a:latin typeface="Calibri" panose="020F0502020204030204" pitchFamily="34" charset="0"/>
                          <a:ea typeface="華康儷中黑" panose="020B0509000000000000" pitchFamily="49" charset="-120"/>
                          <a:cs typeface="Times New Roman"/>
                        </a:rPr>
                        <a:t>醇</a:t>
                      </a:r>
                      <a:endParaRPr lang="en-US" altLang="zh-TW" sz="2000" b="0" strike="noStrike" dirty="0" smtClean="0">
                        <a:effectLst/>
                        <a:latin typeface="Calibri" panose="020F0502020204030204" pitchFamily="34" charset="0"/>
                        <a:ea typeface="華康儷中黑" panose="020B0509000000000000" pitchFamily="49" charset="-120"/>
                        <a:cs typeface="Times New Roman"/>
                      </a:endParaRPr>
                    </a:p>
                    <a:p>
                      <a:pPr marL="0" marR="0" algn="ctr">
                        <a:lnSpc>
                          <a:spcPct val="115000"/>
                        </a:lnSpc>
                        <a:spcBef>
                          <a:spcPts val="0"/>
                        </a:spcBef>
                        <a:spcAft>
                          <a:spcPts val="0"/>
                        </a:spcAft>
                      </a:pPr>
                      <a:r>
                        <a:rPr lang="en-US" sz="1800" b="0" strike="noStrike" dirty="0" smtClean="0">
                          <a:effectLst/>
                          <a:latin typeface="Calibri" panose="020F0502020204030204" pitchFamily="34" charset="0"/>
                          <a:ea typeface="華康儷中黑" panose="020B0509000000000000" pitchFamily="49" charset="-120"/>
                          <a:cs typeface="Times New Roman"/>
                        </a:rPr>
                        <a:t>Plant</a:t>
                      </a:r>
                      <a:r>
                        <a:rPr lang="en-US" sz="1800" b="0" strike="noStrike" baseline="0" dirty="0" smtClean="0">
                          <a:effectLst/>
                          <a:latin typeface="Calibri" panose="020F0502020204030204" pitchFamily="34" charset="0"/>
                          <a:ea typeface="華康儷中黑" panose="020B0509000000000000" pitchFamily="49" charset="-120"/>
                          <a:cs typeface="Times New Roman"/>
                        </a:rPr>
                        <a:t> Sterols</a:t>
                      </a:r>
                      <a:endParaRPr lang="en-US" sz="1600" b="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zh-TW" sz="2000" b="0" strike="noStrike" dirty="0">
                          <a:effectLst/>
                          <a:latin typeface="Calibri" panose="020F0502020204030204" pitchFamily="34" charset="0"/>
                          <a:ea typeface="華康儷中黑" panose="020B0509000000000000" pitchFamily="49" charset="-120"/>
                          <a:cs typeface="Times New Roman"/>
                        </a:rPr>
                        <a:t>刺蕁麻</a:t>
                      </a:r>
                      <a:r>
                        <a:rPr lang="zh-TW" sz="2000" b="0" strike="noStrike" dirty="0" smtClean="0">
                          <a:effectLst/>
                          <a:latin typeface="Calibri" panose="020F0502020204030204" pitchFamily="34" charset="0"/>
                          <a:ea typeface="華康儷中黑" panose="020B0509000000000000" pitchFamily="49" charset="-120"/>
                          <a:cs typeface="Times New Roman"/>
                        </a:rPr>
                        <a:t>根萃</a:t>
                      </a:r>
                      <a:endParaRPr lang="en-US" altLang="zh-TW" sz="2000" b="0" strike="noStrike" dirty="0" smtClean="0">
                        <a:effectLst/>
                        <a:latin typeface="Calibri" panose="020F0502020204030204" pitchFamily="34" charset="0"/>
                        <a:ea typeface="華康儷中黑" panose="020B0509000000000000" pitchFamily="49" charset="-120"/>
                        <a:cs typeface="Times New Roman"/>
                      </a:endParaRPr>
                    </a:p>
                    <a:p>
                      <a:pPr marL="0" marR="0" algn="ctr">
                        <a:lnSpc>
                          <a:spcPct val="115000"/>
                        </a:lnSpc>
                        <a:spcBef>
                          <a:spcPts val="0"/>
                        </a:spcBef>
                        <a:spcAft>
                          <a:spcPts val="0"/>
                        </a:spcAft>
                      </a:pPr>
                      <a:r>
                        <a:rPr lang="zh-TW" sz="2000" b="0" strike="noStrike" dirty="0" smtClean="0">
                          <a:effectLst/>
                          <a:latin typeface="Calibri" panose="020F0502020204030204" pitchFamily="34" charset="0"/>
                          <a:ea typeface="華康儷中黑" panose="020B0509000000000000" pitchFamily="49" charset="-120"/>
                          <a:cs typeface="Times New Roman"/>
                        </a:rPr>
                        <a:t>取物</a:t>
                      </a:r>
                      <a:r>
                        <a:rPr lang="en-US" altLang="zh-TW" sz="2000" b="0" strike="noStrike" dirty="0" smtClean="0">
                          <a:effectLst/>
                          <a:latin typeface="Calibri" panose="020F0502020204030204" pitchFamily="34" charset="0"/>
                          <a:ea typeface="華康儷中黑" panose="020B0509000000000000" pitchFamily="49" charset="-120"/>
                          <a:cs typeface="Times New Roman"/>
                        </a:rPr>
                        <a:t> </a:t>
                      </a:r>
                      <a:r>
                        <a:rPr lang="en-US" altLang="zh-TW" sz="1800" b="0" strike="noStrike" dirty="0" smtClean="0">
                          <a:effectLst/>
                          <a:latin typeface="Calibri" panose="020F0502020204030204" pitchFamily="34" charset="0"/>
                          <a:ea typeface="華康儷中黑" panose="020B0509000000000000" pitchFamily="49" charset="-120"/>
                          <a:cs typeface="Times New Roman"/>
                        </a:rPr>
                        <a:t>Stinging Nettle Extract</a:t>
                      </a:r>
                      <a:endParaRPr lang="en-US" sz="1800" b="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000" b="0" strike="noStrike" dirty="0" err="1">
                          <a:effectLst/>
                          <a:latin typeface="Calibri" panose="020F0502020204030204" pitchFamily="34" charset="0"/>
                          <a:ea typeface="華康儷中黑" panose="020B0509000000000000" pitchFamily="49" charset="-120"/>
                          <a:cs typeface="Times New Roman"/>
                        </a:rPr>
                        <a:t>geniVida</a:t>
                      </a:r>
                      <a:r>
                        <a:rPr lang="en-US" sz="2000" b="0" strike="noStrike" dirty="0">
                          <a:effectLst/>
                          <a:latin typeface="Calibri" panose="020F0502020204030204" pitchFamily="34" charset="0"/>
                          <a:ea typeface="華康儷中黑" panose="020B0509000000000000" pitchFamily="49" charset="-120"/>
                          <a:cs typeface="Times New Roman"/>
                        </a:rPr>
                        <a:t>™</a:t>
                      </a:r>
                      <a:endParaRPr lang="en-US" sz="1800" b="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zh-TW" sz="2000" b="0" strike="noStrike" dirty="0">
                          <a:effectLst/>
                          <a:latin typeface="Calibri" panose="020F0502020204030204" pitchFamily="34" charset="0"/>
                          <a:ea typeface="華康儷中黑" panose="020B0509000000000000" pitchFamily="49" charset="-120"/>
                          <a:cs typeface="Times New Roman"/>
                        </a:rPr>
                        <a:t>每食用份量</a:t>
                      </a:r>
                      <a:r>
                        <a:rPr lang="en-US" sz="2000" b="0" strike="noStrike" dirty="0">
                          <a:effectLst/>
                          <a:latin typeface="Calibri" panose="020F0502020204030204" pitchFamily="34" charset="0"/>
                          <a:ea typeface="華康儷中黑" panose="020B0509000000000000" pitchFamily="49" charset="-120"/>
                          <a:cs typeface="Times New Roman"/>
                        </a:rPr>
                        <a:t> / </a:t>
                      </a:r>
                      <a:r>
                        <a:rPr lang="zh-TW" sz="2000" b="0" strike="noStrike" dirty="0">
                          <a:effectLst/>
                          <a:latin typeface="Calibri" panose="020F0502020204030204" pitchFamily="34" charset="0"/>
                          <a:ea typeface="華康儷中黑" panose="020B0509000000000000" pitchFamily="49" charset="-120"/>
                          <a:cs typeface="Times New Roman"/>
                        </a:rPr>
                        <a:t>價</a:t>
                      </a:r>
                      <a:r>
                        <a:rPr lang="zh-TW" sz="2000" b="0" strike="noStrike" dirty="0" smtClean="0">
                          <a:effectLst/>
                          <a:latin typeface="Calibri" panose="020F0502020204030204" pitchFamily="34" charset="0"/>
                          <a:ea typeface="華康儷中黑" panose="020B0509000000000000" pitchFamily="49" charset="-120"/>
                          <a:cs typeface="Times New Roman"/>
                        </a:rPr>
                        <a:t>格</a:t>
                      </a:r>
                      <a:endParaRPr lang="en-US" altLang="zh-TW" sz="2000" b="0" strike="noStrike" dirty="0" smtClean="0">
                        <a:effectLst/>
                        <a:latin typeface="Calibri" panose="020F0502020204030204" pitchFamily="34" charset="0"/>
                        <a:ea typeface="華康儷中黑" panose="020B0509000000000000" pitchFamily="49" charset="-120"/>
                        <a:cs typeface="Times New Roman"/>
                      </a:endParaRPr>
                    </a:p>
                    <a:p>
                      <a:pPr marL="0" marR="0" algn="ctr">
                        <a:lnSpc>
                          <a:spcPct val="115000"/>
                        </a:lnSpc>
                        <a:spcBef>
                          <a:spcPts val="0"/>
                        </a:spcBef>
                        <a:spcAft>
                          <a:spcPts val="0"/>
                        </a:spcAft>
                      </a:pPr>
                      <a:r>
                        <a:rPr lang="en-US" sz="1800" b="0" strike="noStrike" dirty="0" smtClean="0">
                          <a:effectLst/>
                          <a:latin typeface="Calibri" panose="020F0502020204030204" pitchFamily="34" charset="0"/>
                          <a:ea typeface="華康儷中黑" panose="020B0509000000000000" pitchFamily="49" charset="-120"/>
                          <a:cs typeface="Times New Roman"/>
                        </a:rPr>
                        <a:t>Servings / Price</a:t>
                      </a:r>
                      <a:endParaRPr lang="en-US" sz="1600" b="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r>
              <a:tr h="103124">
                <a:tc>
                  <a:txBody>
                    <a:bodyPr/>
                    <a:lstStyle/>
                    <a:p>
                      <a:pPr marL="0" marR="0">
                        <a:lnSpc>
                          <a:spcPct val="115000"/>
                        </a:lnSpc>
                        <a:spcBef>
                          <a:spcPts val="0"/>
                        </a:spcBef>
                        <a:spcAft>
                          <a:spcPts val="0"/>
                        </a:spcAft>
                      </a:pPr>
                      <a:r>
                        <a:rPr lang="en-US" sz="2200" b="1" strike="noStrike" dirty="0">
                          <a:solidFill>
                            <a:schemeClr val="accent2">
                              <a:lumMod val="75000"/>
                            </a:schemeClr>
                          </a:solidFill>
                          <a:effectLst/>
                          <a:latin typeface="Calibri" panose="020F0502020204030204" pitchFamily="34" charset="0"/>
                          <a:ea typeface="華康儷中黑" panose="020B0509000000000000" pitchFamily="49" charset="-120"/>
                          <a:cs typeface="Times New Roman"/>
                        </a:rPr>
                        <a:t>Prime™</a:t>
                      </a:r>
                      <a:r>
                        <a:rPr lang="zh-TW" sz="2200" b="1" strike="noStrike" dirty="0">
                          <a:solidFill>
                            <a:schemeClr val="accent2">
                              <a:lumMod val="75000"/>
                            </a:schemeClr>
                          </a:solidFill>
                          <a:effectLst/>
                          <a:latin typeface="Calibri" panose="020F0502020204030204" pitchFamily="34" charset="0"/>
                          <a:ea typeface="華康儷中黑" panose="020B0509000000000000" pitchFamily="49" charset="-120"/>
                          <a:cs typeface="Times New Roman"/>
                        </a:rPr>
                        <a:t>前列</a:t>
                      </a:r>
                      <a:r>
                        <a:rPr lang="zh-TW" sz="2200" b="1" strike="noStrike" dirty="0" smtClean="0">
                          <a:solidFill>
                            <a:schemeClr val="accent2">
                              <a:lumMod val="75000"/>
                            </a:schemeClr>
                          </a:solidFill>
                          <a:effectLst/>
                          <a:latin typeface="Calibri" panose="020F0502020204030204" pitchFamily="34" charset="0"/>
                          <a:ea typeface="華康儷中黑" panose="020B0509000000000000" pitchFamily="49" charset="-120"/>
                          <a:cs typeface="Times New Roman"/>
                        </a:rPr>
                        <a:t>健</a:t>
                      </a:r>
                      <a:endParaRPr lang="en-US" altLang="zh-TW" sz="2200" b="1" strike="noStrike" dirty="0" smtClean="0">
                        <a:solidFill>
                          <a:schemeClr val="accent2">
                            <a:lumMod val="75000"/>
                          </a:schemeClr>
                        </a:solidFill>
                        <a:effectLst/>
                        <a:latin typeface="Calibri" panose="020F0502020204030204" pitchFamily="34" charset="0"/>
                        <a:ea typeface="華康儷中黑" panose="020B0509000000000000" pitchFamily="49" charset="-120"/>
                        <a:cs typeface="Times New Roman"/>
                      </a:endParaRPr>
                    </a:p>
                    <a:p>
                      <a:pPr marL="0" marR="0">
                        <a:lnSpc>
                          <a:spcPct val="115000"/>
                        </a:lnSpc>
                        <a:spcBef>
                          <a:spcPts val="0"/>
                        </a:spcBef>
                        <a:spcAft>
                          <a:spcPts val="0"/>
                        </a:spcAft>
                      </a:pPr>
                      <a:endParaRPr lang="en-US" sz="2200" b="1" strike="noStrike" dirty="0">
                        <a:solidFill>
                          <a:schemeClr val="accent2">
                            <a:lumMod val="75000"/>
                          </a:schemeClr>
                        </a:solidFill>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200" b="1" strike="noStrike" dirty="0">
                          <a:solidFill>
                            <a:schemeClr val="accent2">
                              <a:lumMod val="75000"/>
                            </a:schemeClr>
                          </a:solidFill>
                          <a:effectLst/>
                          <a:latin typeface="Calibri" panose="020F0502020204030204" pitchFamily="34" charset="0"/>
                          <a:ea typeface="華康儷中黑" panose="020B0509000000000000" pitchFamily="49" charset="-120"/>
                          <a:cs typeface="Times New Roman"/>
                        </a:rPr>
                        <a:t>√</a:t>
                      </a:r>
                    </a:p>
                  </a:txBody>
                  <a:tcPr marL="68580" marR="68580" marT="0" marB="0"/>
                </a:tc>
                <a:tc>
                  <a:txBody>
                    <a:bodyPr/>
                    <a:lstStyle/>
                    <a:p>
                      <a:pPr marL="0" marR="0" algn="ctr">
                        <a:lnSpc>
                          <a:spcPct val="115000"/>
                        </a:lnSpc>
                        <a:spcBef>
                          <a:spcPts val="0"/>
                        </a:spcBef>
                        <a:spcAft>
                          <a:spcPts val="0"/>
                        </a:spcAft>
                      </a:pPr>
                      <a:r>
                        <a:rPr lang="en-US" sz="2200" b="1" strike="noStrike" dirty="0">
                          <a:solidFill>
                            <a:schemeClr val="accent2">
                              <a:lumMod val="75000"/>
                            </a:schemeClr>
                          </a:solidFill>
                          <a:effectLst/>
                          <a:latin typeface="Calibri" panose="020F0502020204030204" pitchFamily="34" charset="0"/>
                          <a:ea typeface="華康儷中黑" panose="020B0509000000000000" pitchFamily="49" charset="-120"/>
                          <a:cs typeface="Times New Roman"/>
                        </a:rPr>
                        <a:t>√</a:t>
                      </a:r>
                    </a:p>
                  </a:txBody>
                  <a:tcPr marL="68580" marR="68580" marT="0" marB="0"/>
                </a:tc>
                <a:tc>
                  <a:txBody>
                    <a:bodyPr/>
                    <a:lstStyle/>
                    <a:p>
                      <a:pPr marL="0" marR="0" algn="ctr">
                        <a:lnSpc>
                          <a:spcPct val="115000"/>
                        </a:lnSpc>
                        <a:spcBef>
                          <a:spcPts val="0"/>
                        </a:spcBef>
                        <a:spcAft>
                          <a:spcPts val="0"/>
                        </a:spcAft>
                      </a:pPr>
                      <a:r>
                        <a:rPr lang="en-US" sz="2200" b="1" strike="noStrike" dirty="0">
                          <a:solidFill>
                            <a:schemeClr val="accent2">
                              <a:lumMod val="75000"/>
                            </a:schemeClr>
                          </a:solidFill>
                          <a:effectLst/>
                          <a:latin typeface="Calibri" panose="020F0502020204030204" pitchFamily="34" charset="0"/>
                          <a:ea typeface="華康儷中黑" panose="020B0509000000000000" pitchFamily="49" charset="-120"/>
                          <a:cs typeface="Times New Roman"/>
                        </a:rPr>
                        <a:t>√</a:t>
                      </a:r>
                    </a:p>
                  </a:txBody>
                  <a:tcPr marL="68580" marR="68580" marT="0" marB="0"/>
                </a:tc>
                <a:tc>
                  <a:txBody>
                    <a:bodyPr/>
                    <a:lstStyle/>
                    <a:p>
                      <a:pPr marL="0" marR="0" algn="ctr">
                        <a:lnSpc>
                          <a:spcPct val="115000"/>
                        </a:lnSpc>
                        <a:spcBef>
                          <a:spcPts val="0"/>
                        </a:spcBef>
                        <a:spcAft>
                          <a:spcPts val="0"/>
                        </a:spcAft>
                      </a:pPr>
                      <a:r>
                        <a:rPr lang="en-US" sz="2200" b="1" strike="noStrike" dirty="0">
                          <a:solidFill>
                            <a:schemeClr val="accent2">
                              <a:lumMod val="75000"/>
                            </a:schemeClr>
                          </a:solidFill>
                          <a:effectLst/>
                          <a:latin typeface="Calibri" panose="020F0502020204030204" pitchFamily="34" charset="0"/>
                          <a:ea typeface="華康儷中黑" panose="020B0509000000000000" pitchFamily="49" charset="-120"/>
                          <a:cs typeface="Times New Roman"/>
                        </a:rPr>
                        <a:t>30 / </a:t>
                      </a:r>
                      <a:r>
                        <a:rPr lang="en-US" sz="2200" b="1" strike="noStrike" dirty="0" smtClean="0">
                          <a:solidFill>
                            <a:schemeClr val="accent2">
                              <a:lumMod val="75000"/>
                            </a:schemeClr>
                          </a:solidFill>
                          <a:effectLst/>
                          <a:latin typeface="Calibri" panose="020F0502020204030204" pitchFamily="34" charset="0"/>
                          <a:ea typeface="華康儷中黑" panose="020B0509000000000000" pitchFamily="49" charset="-120"/>
                          <a:cs typeface="Times New Roman"/>
                        </a:rPr>
                        <a:t>HK$401.00</a:t>
                      </a:r>
                      <a:endParaRPr lang="en-US" sz="2200" b="1" strike="noStrike" dirty="0">
                        <a:solidFill>
                          <a:schemeClr val="accent2">
                            <a:lumMod val="75000"/>
                          </a:schemeClr>
                        </a:solidFill>
                        <a:effectLst/>
                        <a:latin typeface="Calibri" panose="020F0502020204030204" pitchFamily="34" charset="0"/>
                        <a:ea typeface="華康儷中黑" panose="020B0509000000000000" pitchFamily="49" charset="-120"/>
                        <a:cs typeface="Times New Roman"/>
                      </a:endParaRPr>
                    </a:p>
                  </a:txBody>
                  <a:tcPr marL="68580" marR="68580" marT="0" marB="0"/>
                </a:tc>
              </a:tr>
              <a:tr h="497586">
                <a:tc>
                  <a:txBody>
                    <a:bodyPr/>
                    <a:lstStyle/>
                    <a:p>
                      <a:pPr marL="0" marR="0">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Catalo 3083 </a:t>
                      </a:r>
                      <a:r>
                        <a:rPr lang="zh-TW" sz="2200" strike="noStrike" dirty="0">
                          <a:effectLst/>
                          <a:latin typeface="Calibri" panose="020F0502020204030204" pitchFamily="34" charset="0"/>
                          <a:ea typeface="華康儷中黑" panose="020B0509000000000000" pitchFamily="49" charset="-120"/>
                          <a:cs typeface="Times New Roman"/>
                        </a:rPr>
                        <a:t>特強男士前列配</a:t>
                      </a:r>
                      <a:r>
                        <a:rPr lang="zh-TW" sz="2200" strike="noStrike" dirty="0" smtClean="0">
                          <a:effectLst/>
                          <a:latin typeface="Calibri" panose="020F0502020204030204" pitchFamily="34" charset="0"/>
                          <a:ea typeface="華康儷中黑" panose="020B0509000000000000" pitchFamily="49" charset="-120"/>
                          <a:cs typeface="Times New Roman"/>
                        </a:rPr>
                        <a:t>方</a:t>
                      </a:r>
                      <a:endParaRPr lang="en-US" altLang="zh-TW" sz="2200" strike="noStrike" dirty="0" smtClean="0">
                        <a:effectLst/>
                        <a:latin typeface="Calibri" panose="020F0502020204030204" pitchFamily="34" charset="0"/>
                        <a:ea typeface="華康儷中黑" panose="020B0509000000000000" pitchFamily="49" charset="-120"/>
                        <a:cs typeface="Times New Roman"/>
                      </a:endParaRPr>
                    </a:p>
                    <a:p>
                      <a:pPr marL="0" marR="0">
                        <a:lnSpc>
                          <a:spcPct val="115000"/>
                        </a:lnSpc>
                        <a:spcBef>
                          <a:spcPts val="0"/>
                        </a:spcBef>
                        <a:spcAft>
                          <a:spcPts val="0"/>
                        </a:spcAft>
                      </a:pPr>
                      <a:endParaRPr lang="en-US" sz="220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X</a:t>
                      </a:r>
                    </a:p>
                  </a:txBody>
                  <a:tcPr marL="68580" marR="68580" marT="0" marB="0"/>
                </a:tc>
                <a:tc>
                  <a:txBody>
                    <a:bodyPr/>
                    <a:lstStyle/>
                    <a:p>
                      <a:pPr marL="0" marR="0" algn="ctr">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X</a:t>
                      </a:r>
                    </a:p>
                  </a:txBody>
                  <a:tcPr marL="68580" marR="68580" marT="0" marB="0"/>
                </a:tc>
                <a:tc>
                  <a:txBody>
                    <a:bodyPr/>
                    <a:lstStyle/>
                    <a:p>
                      <a:pPr marL="0" marR="0" algn="ctr">
                        <a:lnSpc>
                          <a:spcPct val="115000"/>
                        </a:lnSpc>
                        <a:spcBef>
                          <a:spcPts val="0"/>
                        </a:spcBef>
                        <a:spcAft>
                          <a:spcPts val="0"/>
                        </a:spcAft>
                      </a:pPr>
                      <a:r>
                        <a:rPr lang="en-US" sz="2200" strike="noStrike">
                          <a:effectLst/>
                          <a:latin typeface="Calibri" panose="020F0502020204030204" pitchFamily="34" charset="0"/>
                          <a:ea typeface="華康儷中黑" panose="020B0509000000000000" pitchFamily="49" charset="-120"/>
                          <a:cs typeface="Times New Roman"/>
                        </a:rPr>
                        <a:t>X</a:t>
                      </a:r>
                    </a:p>
                  </a:txBody>
                  <a:tcPr marL="68580" marR="68580" marT="0" marB="0"/>
                </a:tc>
                <a:tc>
                  <a:txBody>
                    <a:bodyPr/>
                    <a:lstStyle/>
                    <a:p>
                      <a:pPr marL="0" marR="0" algn="ctr">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30 / </a:t>
                      </a:r>
                      <a:r>
                        <a:rPr lang="en-US" sz="2200" strike="noStrike" dirty="0" smtClean="0">
                          <a:effectLst/>
                          <a:latin typeface="Calibri" panose="020F0502020204030204" pitchFamily="34" charset="0"/>
                          <a:ea typeface="華康儷中黑" panose="020B0509000000000000" pitchFamily="49" charset="-120"/>
                          <a:cs typeface="Times New Roman"/>
                        </a:rPr>
                        <a:t>HK$398.00</a:t>
                      </a:r>
                      <a:endParaRPr lang="en-US" sz="220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r>
              <a:tr h="49276">
                <a:tc>
                  <a:txBody>
                    <a:bodyPr/>
                    <a:lstStyle/>
                    <a:p>
                      <a:pPr marL="0" marR="0">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GNC</a:t>
                      </a:r>
                      <a:r>
                        <a:rPr lang="zh-TW" sz="2200" strike="noStrike" dirty="0">
                          <a:effectLst/>
                          <a:latin typeface="Calibri" panose="020F0502020204030204" pitchFamily="34" charset="0"/>
                          <a:ea typeface="華康儷中黑" panose="020B0509000000000000" pitchFamily="49" charset="-120"/>
                          <a:cs typeface="Times New Roman"/>
                        </a:rPr>
                        <a:t>男士鋸櫚配</a:t>
                      </a:r>
                      <a:r>
                        <a:rPr lang="zh-TW" sz="2200" strike="noStrike" dirty="0" smtClean="0">
                          <a:effectLst/>
                          <a:latin typeface="Calibri" panose="020F0502020204030204" pitchFamily="34" charset="0"/>
                          <a:ea typeface="華康儷中黑" panose="020B0509000000000000" pitchFamily="49" charset="-120"/>
                          <a:cs typeface="Times New Roman"/>
                        </a:rPr>
                        <a:t>方</a:t>
                      </a:r>
                      <a:endParaRPr lang="en-US" altLang="zh-TW" sz="2200" strike="noStrike" dirty="0" smtClean="0">
                        <a:effectLst/>
                        <a:latin typeface="Calibri" panose="020F0502020204030204" pitchFamily="34" charset="0"/>
                        <a:ea typeface="華康儷中黑" panose="020B0509000000000000" pitchFamily="49" charset="-120"/>
                        <a:cs typeface="Times New Roman"/>
                      </a:endParaRPr>
                    </a:p>
                    <a:p>
                      <a:pPr marL="0" marR="0">
                        <a:lnSpc>
                          <a:spcPct val="115000"/>
                        </a:lnSpc>
                        <a:spcBef>
                          <a:spcPts val="0"/>
                        </a:spcBef>
                        <a:spcAft>
                          <a:spcPts val="0"/>
                        </a:spcAft>
                      </a:pPr>
                      <a:endParaRPr lang="en-US" sz="220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200" strike="noStrike">
                          <a:effectLst/>
                          <a:latin typeface="Calibri" panose="020F0502020204030204" pitchFamily="34" charset="0"/>
                          <a:ea typeface="華康儷中黑" panose="020B0509000000000000" pitchFamily="49" charset="-120"/>
                          <a:cs typeface="Times New Roman"/>
                        </a:rPr>
                        <a:t>X</a:t>
                      </a:r>
                    </a:p>
                  </a:txBody>
                  <a:tcPr marL="68580" marR="68580" marT="0" marB="0"/>
                </a:tc>
                <a:tc>
                  <a:txBody>
                    <a:bodyPr/>
                    <a:lstStyle/>
                    <a:p>
                      <a:pPr marL="0" marR="0" algn="ctr">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X</a:t>
                      </a:r>
                    </a:p>
                  </a:txBody>
                  <a:tcPr marL="68580" marR="68580" marT="0" marB="0"/>
                </a:tc>
                <a:tc>
                  <a:txBody>
                    <a:bodyPr/>
                    <a:lstStyle/>
                    <a:p>
                      <a:pPr marL="0" marR="0" algn="ctr">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X</a:t>
                      </a:r>
                    </a:p>
                  </a:txBody>
                  <a:tcPr marL="68580" marR="68580" marT="0" marB="0"/>
                </a:tc>
                <a:tc>
                  <a:txBody>
                    <a:bodyPr/>
                    <a:lstStyle/>
                    <a:p>
                      <a:pPr marL="0" marR="0" algn="ctr">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60 / </a:t>
                      </a:r>
                      <a:r>
                        <a:rPr lang="en-US" sz="2200" strike="noStrike" dirty="0" smtClean="0">
                          <a:effectLst/>
                          <a:latin typeface="Calibri" panose="020F0502020204030204" pitchFamily="34" charset="0"/>
                          <a:ea typeface="華康儷中黑" panose="020B0509000000000000" pitchFamily="49" charset="-120"/>
                          <a:cs typeface="Times New Roman"/>
                        </a:rPr>
                        <a:t>HK$339.00</a:t>
                      </a:r>
                      <a:endParaRPr lang="en-US" sz="220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r>
              <a:tr h="85598">
                <a:tc>
                  <a:txBody>
                    <a:bodyPr/>
                    <a:lstStyle/>
                    <a:p>
                      <a:pPr marL="0" marR="0">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Amway</a:t>
                      </a:r>
                      <a:r>
                        <a:rPr lang="zh-TW" sz="2200" strike="noStrike" dirty="0">
                          <a:effectLst/>
                          <a:latin typeface="Calibri" panose="020F0502020204030204" pitchFamily="34" charset="0"/>
                          <a:ea typeface="華康儷中黑" panose="020B0509000000000000" pitchFamily="49" charset="-120"/>
                          <a:cs typeface="Times New Roman"/>
                        </a:rPr>
                        <a:t>鋸櫚精</a:t>
                      </a:r>
                      <a:r>
                        <a:rPr lang="zh-TW" sz="2200" strike="noStrike" dirty="0" smtClean="0">
                          <a:effectLst/>
                          <a:latin typeface="Calibri" panose="020F0502020204030204" pitchFamily="34" charset="0"/>
                          <a:ea typeface="華康儷中黑" panose="020B0509000000000000" pitchFamily="49" charset="-120"/>
                          <a:cs typeface="Times New Roman"/>
                        </a:rPr>
                        <a:t>華</a:t>
                      </a:r>
                      <a:endParaRPr lang="en-US" altLang="zh-TW" sz="2200" strike="noStrike" dirty="0" smtClean="0">
                        <a:effectLst/>
                        <a:latin typeface="Calibri" panose="020F0502020204030204" pitchFamily="34" charset="0"/>
                        <a:ea typeface="華康儷中黑" panose="020B0509000000000000" pitchFamily="49" charset="-120"/>
                        <a:cs typeface="Times New Roman"/>
                      </a:endParaRPr>
                    </a:p>
                    <a:p>
                      <a:pPr marL="0" marR="0">
                        <a:lnSpc>
                          <a:spcPct val="115000"/>
                        </a:lnSpc>
                        <a:spcBef>
                          <a:spcPts val="0"/>
                        </a:spcBef>
                        <a:spcAft>
                          <a:spcPts val="0"/>
                        </a:spcAft>
                      </a:pPr>
                      <a:endParaRPr lang="en-US" sz="220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c>
                  <a:txBody>
                    <a:bodyPr/>
                    <a:lstStyle/>
                    <a:p>
                      <a:pPr marL="0" marR="0" algn="ctr">
                        <a:lnSpc>
                          <a:spcPct val="115000"/>
                        </a:lnSpc>
                        <a:spcBef>
                          <a:spcPts val="0"/>
                        </a:spcBef>
                        <a:spcAft>
                          <a:spcPts val="0"/>
                        </a:spcAft>
                      </a:pPr>
                      <a:r>
                        <a:rPr lang="en-US" sz="2200" strike="noStrike">
                          <a:effectLst/>
                          <a:latin typeface="Calibri" panose="020F0502020204030204" pitchFamily="34" charset="0"/>
                          <a:ea typeface="華康儷中黑" panose="020B0509000000000000" pitchFamily="49" charset="-120"/>
                          <a:cs typeface="Times New Roman"/>
                        </a:rPr>
                        <a:t>X</a:t>
                      </a:r>
                    </a:p>
                  </a:txBody>
                  <a:tcPr marL="68580" marR="68580" marT="0" marB="0"/>
                </a:tc>
                <a:tc>
                  <a:txBody>
                    <a:bodyPr/>
                    <a:lstStyle/>
                    <a:p>
                      <a:pPr marL="0" marR="0" algn="ctr">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X</a:t>
                      </a:r>
                    </a:p>
                  </a:txBody>
                  <a:tcPr marL="68580" marR="68580" marT="0" marB="0"/>
                </a:tc>
                <a:tc>
                  <a:txBody>
                    <a:bodyPr/>
                    <a:lstStyle/>
                    <a:p>
                      <a:pPr marL="0" marR="0" algn="ctr">
                        <a:lnSpc>
                          <a:spcPct val="115000"/>
                        </a:lnSpc>
                        <a:spcBef>
                          <a:spcPts val="0"/>
                        </a:spcBef>
                        <a:spcAft>
                          <a:spcPts val="0"/>
                        </a:spcAft>
                      </a:pPr>
                      <a:r>
                        <a:rPr lang="en-US" sz="2200" strike="noStrike">
                          <a:effectLst/>
                          <a:latin typeface="Calibri" panose="020F0502020204030204" pitchFamily="34" charset="0"/>
                          <a:ea typeface="華康儷中黑" panose="020B0509000000000000" pitchFamily="49" charset="-120"/>
                          <a:cs typeface="Times New Roman"/>
                        </a:rPr>
                        <a:t>X</a:t>
                      </a:r>
                    </a:p>
                  </a:txBody>
                  <a:tcPr marL="68580" marR="68580" marT="0" marB="0"/>
                </a:tc>
                <a:tc>
                  <a:txBody>
                    <a:bodyPr/>
                    <a:lstStyle/>
                    <a:p>
                      <a:pPr marL="0" marR="0" algn="ctr">
                        <a:lnSpc>
                          <a:spcPct val="115000"/>
                        </a:lnSpc>
                        <a:spcBef>
                          <a:spcPts val="0"/>
                        </a:spcBef>
                        <a:spcAft>
                          <a:spcPts val="0"/>
                        </a:spcAft>
                      </a:pPr>
                      <a:r>
                        <a:rPr lang="en-US" sz="2200" strike="noStrike" dirty="0">
                          <a:effectLst/>
                          <a:latin typeface="Calibri" panose="020F0502020204030204" pitchFamily="34" charset="0"/>
                          <a:ea typeface="華康儷中黑" panose="020B0509000000000000" pitchFamily="49" charset="-120"/>
                          <a:cs typeface="Times New Roman"/>
                        </a:rPr>
                        <a:t>33 / </a:t>
                      </a:r>
                      <a:r>
                        <a:rPr lang="en-US" sz="2200" strike="noStrike" dirty="0" smtClean="0">
                          <a:effectLst/>
                          <a:latin typeface="Calibri" panose="020F0502020204030204" pitchFamily="34" charset="0"/>
                          <a:ea typeface="華康儷中黑" panose="020B0509000000000000" pitchFamily="49" charset="-120"/>
                          <a:cs typeface="Times New Roman"/>
                        </a:rPr>
                        <a:t>HK$443.00</a:t>
                      </a:r>
                      <a:endParaRPr lang="en-US" sz="2200" strike="noStrike" dirty="0">
                        <a:effectLst/>
                        <a:latin typeface="Calibri" panose="020F0502020204030204" pitchFamily="34" charset="0"/>
                        <a:ea typeface="華康儷中黑" panose="020B0509000000000000" pitchFamily="49" charset="-120"/>
                        <a:cs typeface="Times New Roman"/>
                      </a:endParaRPr>
                    </a:p>
                  </a:txBody>
                  <a:tcPr marL="68580" marR="68580" marT="0" marB="0"/>
                </a:tc>
              </a:tr>
            </a:tbl>
          </a:graphicData>
        </a:graphic>
      </p:graphicFrame>
      <p:sp>
        <p:nvSpPr>
          <p:cNvPr id="5" name="Title 1"/>
          <p:cNvSpPr>
            <a:spLocks noGrp="1"/>
          </p:cNvSpPr>
          <p:nvPr>
            <p:ph type="title"/>
          </p:nvPr>
        </p:nvSpPr>
        <p:spPr>
          <a:xfrm>
            <a:off x="500744" y="73784"/>
            <a:ext cx="8186056" cy="592966"/>
          </a:xfrm>
        </p:spPr>
        <p:txBody>
          <a:bodyPr>
            <a:normAutofit fontScale="90000"/>
          </a:bodyPr>
          <a:lstStyle/>
          <a:p>
            <a:r>
              <a:rPr lang="zh-TW" altLang="en-US" dirty="0" smtClean="0">
                <a:latin typeface="Calibri" panose="020F0502020204030204" pitchFamily="34" charset="0"/>
                <a:ea typeface="華康儷中黑" panose="020B0509000000000000" pitchFamily="49" charset="-120"/>
              </a:rPr>
              <a:t>市</a:t>
            </a:r>
            <a:r>
              <a:rPr lang="zh-TW" altLang="en-US" dirty="0">
                <a:latin typeface="Calibri" panose="020F0502020204030204" pitchFamily="34" charset="0"/>
                <a:ea typeface="華康儷中黑" panose="020B0509000000000000" pitchFamily="49" charset="-120"/>
              </a:rPr>
              <a:t>埸優</a:t>
            </a:r>
            <a:r>
              <a:rPr lang="zh-TW" altLang="en-US" dirty="0" smtClean="0">
                <a:latin typeface="Calibri" panose="020F0502020204030204" pitchFamily="34" charset="0"/>
                <a:ea typeface="華康儷中黑" panose="020B0509000000000000" pitchFamily="49" charset="-120"/>
              </a:rPr>
              <a:t>勢</a:t>
            </a:r>
            <a:r>
              <a:rPr lang="en-US" altLang="zh-TW" sz="4000" dirty="0">
                <a:latin typeface="Calibri" panose="020F0502020204030204" pitchFamily="34" charset="0"/>
                <a:ea typeface="華康儷中黑" panose="020B0509000000000000" pitchFamily="49" charset="-120"/>
              </a:rPr>
              <a:t> </a:t>
            </a:r>
            <a:r>
              <a:rPr lang="en-US" altLang="zh-TW" sz="4000" dirty="0" smtClean="0">
                <a:latin typeface="Calibri" panose="020F0502020204030204" pitchFamily="34" charset="0"/>
                <a:ea typeface="華康儷中黑" panose="020B0509000000000000" pitchFamily="49" charset="-120"/>
              </a:rPr>
              <a:t>VS Competitors</a:t>
            </a:r>
            <a:endParaRPr lang="en-US" sz="4000" dirty="0">
              <a:solidFill>
                <a:srgbClr val="000000"/>
              </a:solidFill>
              <a:effectLst>
                <a:outerShdw blurRad="63500" dist="35560" dir="2700000" algn="ctr" rotWithShape="0">
                  <a:srgbClr val="3B3B3B"/>
                </a:outerShdw>
              </a:effectLst>
              <a:latin typeface="Calibri" panose="020F050202020403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308128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TW" sz="3600" dirty="0">
                <a:latin typeface="Calibri" panose="020F0502020204030204" pitchFamily="34" charset="0"/>
                <a:ea typeface="華康儷中黑" panose="020B0509000000000000" pitchFamily="49" charset="-120"/>
              </a:rPr>
              <a:t>2016 </a:t>
            </a:r>
            <a:r>
              <a:rPr lang="zh-TW" altLang="en-US" sz="4000" dirty="0">
                <a:latin typeface="Calibri" panose="020F0502020204030204" pitchFamily="34" charset="0"/>
                <a:ea typeface="華康儷中黑" panose="020B0509000000000000" pitchFamily="49" charset="-120"/>
              </a:rPr>
              <a:t>產品專題會 </a:t>
            </a:r>
            <a:r>
              <a:rPr lang="en-US" sz="3600" dirty="0">
                <a:latin typeface="Calibri" panose="020F0502020204030204" pitchFamily="34" charset="0"/>
                <a:ea typeface="華康儷中黑" panose="020B0509000000000000" pitchFamily="49" charset="-120"/>
              </a:rPr>
              <a:t>Product Symposium</a:t>
            </a:r>
            <a:r>
              <a:rPr lang="en-US" sz="4000" dirty="0">
                <a:latin typeface="Calibri" panose="020F0502020204030204" pitchFamily="34" charset="0"/>
                <a:ea typeface="華康儷中黑" panose="020B0509000000000000" pitchFamily="49" charset="-120"/>
              </a:rPr>
              <a:t/>
            </a:r>
            <a:br>
              <a:rPr lang="en-US" sz="4000" dirty="0">
                <a:latin typeface="Calibri" panose="020F0502020204030204" pitchFamily="34" charset="0"/>
                <a:ea typeface="華康儷中黑" panose="020B0509000000000000" pitchFamily="49" charset="-120"/>
              </a:rPr>
            </a:br>
            <a:endParaRPr lang="en-US" sz="4000" dirty="0">
              <a:latin typeface="Calibri" panose="020F0502020204030204" pitchFamily="34" charset="0"/>
              <a:ea typeface="華康儷中黑" panose="020B0509000000000000" pitchFamily="49" charset="-120"/>
            </a:endParaRPr>
          </a:p>
        </p:txBody>
      </p:sp>
      <p:pic>
        <p:nvPicPr>
          <p:cNvPr id="7" name="Picture 6" descr="Deedra Mason.jpg"/>
          <p:cNvPicPr>
            <a:picLocks noChangeAspect="1"/>
          </p:cNvPicPr>
          <p:nvPr/>
        </p:nvPicPr>
        <p:blipFill>
          <a:blip r:embed="rId2" cstate="print">
            <a:lum bright="10000"/>
          </a:blip>
          <a:srcRect/>
          <a:stretch>
            <a:fillRect/>
          </a:stretch>
        </p:blipFill>
        <p:spPr>
          <a:xfrm>
            <a:off x="685800" y="1387084"/>
            <a:ext cx="1677832" cy="2092112"/>
          </a:xfrm>
          <a:prstGeom prst="rect">
            <a:avLst/>
          </a:prstGeom>
          <a:ln>
            <a:solidFill>
              <a:schemeClr val="tx1">
                <a:lumMod val="50000"/>
                <a:lumOff val="50000"/>
              </a:schemeClr>
            </a:solidFill>
          </a:ln>
        </p:spPr>
      </p:pic>
      <p:pic>
        <p:nvPicPr>
          <p:cNvPr id="8" name="Picture 2" descr="O:\Product_SC\Event - Share Info\HK Product Seminar\2016\Profile\LeslieCh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4754" y="1352554"/>
            <a:ext cx="1617246" cy="21237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90600" y="3486150"/>
            <a:ext cx="4953000" cy="553998"/>
          </a:xfrm>
          <a:prstGeom prst="rect">
            <a:avLst/>
          </a:prstGeom>
        </p:spPr>
        <p:txBody>
          <a:bodyPr wrap="square">
            <a:spAutoFit/>
          </a:bodyPr>
          <a:lstStyle/>
          <a:p>
            <a:pPr algn="ctr">
              <a:tabLst>
                <a:tab pos="1657350" algn="l"/>
              </a:tabLst>
            </a:pPr>
            <a:r>
              <a:rPr lang="en-US" altLang="zh-TW" sz="1600" b="1" dirty="0">
                <a:solidFill>
                  <a:srgbClr val="0070C0"/>
                </a:solidFill>
                <a:ea typeface="華康儷中黑" panose="020B0509000000000000" pitchFamily="49" charset="-120"/>
                <a:cs typeface="Arial" pitchFamily="34" charset="0"/>
              </a:rPr>
              <a:t>DR. DEEDRA MASON</a:t>
            </a:r>
            <a:r>
              <a:rPr lang="zh-TW" altLang="en-US" sz="1400" b="1" dirty="0">
                <a:solidFill>
                  <a:srgbClr val="0070C0"/>
                </a:solidFill>
                <a:ea typeface="華康儷中黑" panose="020B0509000000000000" pitchFamily="49" charset="-120"/>
                <a:cs typeface="Arial" pitchFamily="34" charset="0"/>
              </a:rPr>
              <a:t>（美國）</a:t>
            </a:r>
            <a:r>
              <a:rPr lang="en-US" altLang="zh-TW" sz="1600" b="1" dirty="0">
                <a:solidFill>
                  <a:srgbClr val="0070C0"/>
                </a:solidFill>
                <a:ea typeface="華康儷中黑" panose="020B0509000000000000" pitchFamily="49" charset="-120"/>
                <a:cs typeface="Arial" pitchFamily="34" charset="0"/>
              </a:rPr>
              <a:t> </a:t>
            </a:r>
            <a:endParaRPr lang="en-US" altLang="zh-TW" sz="1600" b="1" dirty="0" smtClean="0">
              <a:solidFill>
                <a:srgbClr val="0070C0"/>
              </a:solidFill>
              <a:ea typeface="華康儷中黑" panose="020B0509000000000000" pitchFamily="49" charset="-120"/>
              <a:cs typeface="Arial" pitchFamily="34" charset="0"/>
            </a:endParaRPr>
          </a:p>
          <a:p>
            <a:pPr algn="ctr">
              <a:tabLst>
                <a:tab pos="1657350" algn="l"/>
              </a:tabLst>
            </a:pPr>
            <a:r>
              <a:rPr lang="zh-TW" altLang="en-US" sz="1400" dirty="0" smtClean="0">
                <a:solidFill>
                  <a:prstClr val="black"/>
                </a:solidFill>
                <a:ea typeface="華康儷中黑" panose="020B0509000000000000" pitchFamily="49" charset="-120"/>
                <a:cs typeface="Arial" pitchFamily="34" charset="0"/>
              </a:rPr>
              <a:t>美</a:t>
            </a:r>
            <a:r>
              <a:rPr lang="zh-TW" altLang="en-US" sz="1400" dirty="0">
                <a:solidFill>
                  <a:prstClr val="black"/>
                </a:solidFill>
                <a:ea typeface="華康儷中黑" panose="020B0509000000000000" pitchFamily="49" charset="-120"/>
                <a:cs typeface="Arial" pitchFamily="34" charset="0"/>
              </a:rPr>
              <a:t>安集團教育與研究總監</a:t>
            </a:r>
            <a:r>
              <a:rPr lang="en-US" altLang="zh-TW" sz="1400" dirty="0">
                <a:solidFill>
                  <a:prstClr val="black"/>
                </a:solidFill>
                <a:ea typeface="華康儷中黑" panose="020B0509000000000000" pitchFamily="49" charset="-120"/>
                <a:cs typeface="Arial" pitchFamily="34" charset="0"/>
              </a:rPr>
              <a:t>       </a:t>
            </a:r>
            <a:endParaRPr lang="en-US" altLang="zh-TW" sz="1400" cap="all" dirty="0">
              <a:solidFill>
                <a:prstClr val="black"/>
              </a:solidFill>
              <a:ea typeface="華康儷中黑" panose="020B0509000000000000" pitchFamily="49" charset="-120"/>
              <a:cs typeface="Arial" pitchFamily="34" charset="0"/>
            </a:endParaRPr>
          </a:p>
        </p:txBody>
      </p:sp>
      <p:sp>
        <p:nvSpPr>
          <p:cNvPr id="10" name="Rectangle 9"/>
          <p:cNvSpPr/>
          <p:nvPr/>
        </p:nvSpPr>
        <p:spPr>
          <a:xfrm>
            <a:off x="1600205" y="3497822"/>
            <a:ext cx="4572739" cy="584775"/>
          </a:xfrm>
          <a:prstGeom prst="rect">
            <a:avLst/>
          </a:prstGeom>
        </p:spPr>
        <p:txBody>
          <a:bodyPr wrap="square">
            <a:spAutoFit/>
          </a:bodyPr>
          <a:lstStyle/>
          <a:p>
            <a:pPr algn="ctr"/>
            <a:r>
              <a:rPr lang="zh-TW" altLang="en-US" sz="1600" b="1" dirty="0">
                <a:solidFill>
                  <a:srgbClr val="0070C0"/>
                </a:solidFill>
                <a:ea typeface="華康儷中黑" panose="020B0509000000000000" pitchFamily="49" charset="-120"/>
              </a:rPr>
              <a:t>陳國賓先</a:t>
            </a:r>
            <a:r>
              <a:rPr lang="zh-TW" altLang="en-US" sz="1600" b="1" dirty="0" smtClean="0">
                <a:solidFill>
                  <a:srgbClr val="0070C0"/>
                </a:solidFill>
                <a:ea typeface="華康儷中黑" panose="020B0509000000000000" pitchFamily="49" charset="-120"/>
              </a:rPr>
              <a:t>生 </a:t>
            </a:r>
            <a:r>
              <a:rPr lang="en-US" altLang="zh-TW" sz="1600" b="1" dirty="0" smtClean="0">
                <a:solidFill>
                  <a:srgbClr val="0070C0"/>
                </a:solidFill>
                <a:ea typeface="華康儷中黑" panose="020B0509000000000000" pitchFamily="49" charset="-120"/>
              </a:rPr>
              <a:t>Leslie Chan</a:t>
            </a:r>
            <a:r>
              <a:rPr lang="en-US" altLang="zh-TW" sz="1600" b="1" dirty="0" smtClean="0">
                <a:solidFill>
                  <a:srgbClr val="00B0F0"/>
                </a:solidFill>
                <a:ea typeface="華康儷中黑" panose="020B0509000000000000" pitchFamily="49" charset="-120"/>
              </a:rPr>
              <a:t> </a:t>
            </a:r>
          </a:p>
          <a:p>
            <a:pPr algn="ctr"/>
            <a:r>
              <a:rPr lang="zh-TW" altLang="en-US" sz="1600" dirty="0" smtClean="0">
                <a:solidFill>
                  <a:prstClr val="black"/>
                </a:solidFill>
                <a:ea typeface="華康儷中黑" panose="020B0509000000000000" pitchFamily="49" charset="-120"/>
                <a:cs typeface="Arial" pitchFamily="34" charset="0"/>
              </a:rPr>
              <a:t>註</a:t>
            </a:r>
            <a:r>
              <a:rPr lang="zh-TW" altLang="en-US" sz="1600" dirty="0">
                <a:solidFill>
                  <a:prstClr val="black"/>
                </a:solidFill>
                <a:ea typeface="華康儷中黑" panose="020B0509000000000000" pitchFamily="49" charset="-120"/>
                <a:cs typeface="Arial" pitchFamily="34" charset="0"/>
              </a:rPr>
              <a:t>冊營養</a:t>
            </a:r>
            <a:r>
              <a:rPr lang="zh-TW" altLang="en-US" sz="1600" dirty="0" smtClean="0">
                <a:solidFill>
                  <a:prstClr val="black"/>
                </a:solidFill>
                <a:ea typeface="華康儷中黑" panose="020B0509000000000000" pitchFamily="49" charset="-120"/>
                <a:cs typeface="Arial" pitchFamily="34" charset="0"/>
              </a:rPr>
              <a:t>師</a:t>
            </a:r>
            <a:r>
              <a:rPr lang="en-US" sz="1600" dirty="0">
                <a:solidFill>
                  <a:prstClr val="black"/>
                </a:solidFill>
                <a:ea typeface="華康儷中黑" panose="020B0509000000000000" pitchFamily="49" charset="-120"/>
                <a:cs typeface="Arial" pitchFamily="34" charset="0"/>
              </a:rPr>
              <a:t>（</a:t>
            </a:r>
            <a:r>
              <a:rPr lang="zh-TW" altLang="en-US" sz="1600" dirty="0">
                <a:solidFill>
                  <a:prstClr val="black"/>
                </a:solidFill>
                <a:ea typeface="華康儷中黑" panose="020B0509000000000000" pitchFamily="49" charset="-120"/>
                <a:cs typeface="Arial" pitchFamily="34" charset="0"/>
              </a:rPr>
              <a:t>英國）</a:t>
            </a:r>
            <a:endParaRPr lang="en-US" sz="1600" dirty="0">
              <a:solidFill>
                <a:prstClr val="black"/>
              </a:solidFill>
              <a:ea typeface="華康儷中黑" panose="020B0509000000000000" pitchFamily="49" charset="-120"/>
              <a:cs typeface="Arial"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73867385"/>
              </p:ext>
            </p:extLst>
          </p:nvPr>
        </p:nvGraphicFramePr>
        <p:xfrm>
          <a:off x="5105400" y="1276350"/>
          <a:ext cx="5867400" cy="1508760"/>
        </p:xfrm>
        <a:graphic>
          <a:graphicData uri="http://schemas.openxmlformats.org/drawingml/2006/table">
            <a:tbl>
              <a:tblPr firstRow="1" bandRow="1">
                <a:tableStyleId>{5C22544A-7EE6-4342-B048-85BDC9FD1C3A}</a:tableStyleId>
              </a:tblPr>
              <a:tblGrid>
                <a:gridCol w="1028040"/>
                <a:gridCol w="4839360"/>
              </a:tblGrid>
              <a:tr h="400050">
                <a:tc>
                  <a:txBody>
                    <a:bodyPr/>
                    <a:lstStyle/>
                    <a:p>
                      <a:r>
                        <a:rPr lang="zh-TW" altLang="en-US" sz="1800" b="1" i="0" dirty="0" smtClean="0">
                          <a:solidFill>
                            <a:srgbClr val="0070C0"/>
                          </a:solidFill>
                          <a:latin typeface="+mn-lt"/>
                          <a:ea typeface="華康儷中黑" panose="020B0509000000000000" pitchFamily="49" charset="-120"/>
                        </a:rPr>
                        <a:t>日期</a:t>
                      </a:r>
                      <a:endParaRPr lang="en-US" sz="1800" b="1" i="0" dirty="0">
                        <a:solidFill>
                          <a:srgbClr val="0070C0"/>
                        </a:solidFill>
                        <a:latin typeface="+mn-lt"/>
                        <a:ea typeface="華康儷中黑" panose="020B0509000000000000" pitchFamily="49" charset="-12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0" i="0" dirty="0" smtClean="0">
                          <a:solidFill>
                            <a:srgbClr val="0070C0"/>
                          </a:solidFill>
                          <a:latin typeface="+mn-lt"/>
                          <a:ea typeface="華康儷中黑" panose="020B0509000000000000" pitchFamily="49" charset="-120"/>
                        </a:rPr>
                        <a:t>8</a:t>
                      </a:r>
                      <a:r>
                        <a:rPr lang="zh-TW" altLang="en-US" sz="2000" b="0" i="0" dirty="0" smtClean="0">
                          <a:solidFill>
                            <a:srgbClr val="0070C0"/>
                          </a:solidFill>
                          <a:latin typeface="+mn-lt"/>
                          <a:ea typeface="華康儷中黑" panose="020B0509000000000000" pitchFamily="49" charset="-120"/>
                        </a:rPr>
                        <a:t>月</a:t>
                      </a:r>
                      <a:r>
                        <a:rPr lang="en-US" altLang="zh-TW" sz="2000" b="0" i="0" dirty="0" smtClean="0">
                          <a:solidFill>
                            <a:srgbClr val="0070C0"/>
                          </a:solidFill>
                          <a:latin typeface="+mn-lt"/>
                          <a:ea typeface="華康儷中黑" panose="020B0509000000000000" pitchFamily="49" charset="-120"/>
                        </a:rPr>
                        <a:t>27</a:t>
                      </a:r>
                      <a:r>
                        <a:rPr lang="zh-TW" altLang="en-US" sz="2000" b="0" i="0" dirty="0" smtClean="0">
                          <a:solidFill>
                            <a:srgbClr val="0070C0"/>
                          </a:solidFill>
                          <a:latin typeface="+mn-lt"/>
                          <a:ea typeface="華康儷中黑" panose="020B0509000000000000" pitchFamily="49" charset="-120"/>
                        </a:rPr>
                        <a:t> </a:t>
                      </a:r>
                      <a:r>
                        <a:rPr lang="en-US" altLang="zh-TW" sz="2000" b="0" i="0" dirty="0" smtClean="0">
                          <a:solidFill>
                            <a:srgbClr val="0070C0"/>
                          </a:solidFill>
                          <a:latin typeface="+mn-lt"/>
                          <a:ea typeface="華康儷中黑" panose="020B0509000000000000" pitchFamily="49" charset="-120"/>
                        </a:rPr>
                        <a:t>–</a:t>
                      </a:r>
                      <a:r>
                        <a:rPr lang="zh-TW" altLang="en-US" sz="2000" b="0" i="0" dirty="0" smtClean="0">
                          <a:solidFill>
                            <a:srgbClr val="0070C0"/>
                          </a:solidFill>
                          <a:latin typeface="+mn-lt"/>
                          <a:ea typeface="華康儷中黑" panose="020B0509000000000000" pitchFamily="49" charset="-120"/>
                        </a:rPr>
                        <a:t> </a:t>
                      </a:r>
                      <a:r>
                        <a:rPr lang="en-US" altLang="zh-TW" sz="2000" b="0" i="0" dirty="0" smtClean="0">
                          <a:solidFill>
                            <a:srgbClr val="0070C0"/>
                          </a:solidFill>
                          <a:latin typeface="+mn-lt"/>
                          <a:ea typeface="華康儷中黑" panose="020B0509000000000000" pitchFamily="49" charset="-120"/>
                        </a:rPr>
                        <a:t>28</a:t>
                      </a:r>
                      <a:r>
                        <a:rPr lang="zh-TW" altLang="en-US" sz="2000" b="0" i="0" dirty="0" smtClean="0">
                          <a:solidFill>
                            <a:srgbClr val="0070C0"/>
                          </a:solidFill>
                          <a:latin typeface="+mn-lt"/>
                          <a:ea typeface="華康儷中黑" panose="020B0509000000000000" pitchFamily="49" charset="-120"/>
                        </a:rPr>
                        <a:t>日（六及日）</a:t>
                      </a:r>
                      <a:endParaRPr lang="en-US" sz="2000" b="0" i="0" dirty="0" smtClean="0">
                        <a:solidFill>
                          <a:srgbClr val="0070C0"/>
                        </a:solidFill>
                        <a:latin typeface="+mn-lt"/>
                        <a:ea typeface="華康儷中黑" panose="020B0509000000000000" pitchFamily="49" charset="-12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708660">
                <a:tc>
                  <a:txBody>
                    <a:bodyPr/>
                    <a:lstStyle/>
                    <a:p>
                      <a:r>
                        <a:rPr lang="zh-TW" altLang="en-US" sz="1800" b="1" i="0" dirty="0" smtClean="0">
                          <a:solidFill>
                            <a:srgbClr val="0070C0"/>
                          </a:solidFill>
                          <a:latin typeface="+mn-lt"/>
                          <a:ea typeface="華康儷中黑" panose="020B0509000000000000" pitchFamily="49" charset="-120"/>
                        </a:rPr>
                        <a:t>地址</a:t>
                      </a:r>
                      <a:endParaRPr lang="en-US" sz="1800" b="1" i="0" dirty="0">
                        <a:solidFill>
                          <a:srgbClr val="0070C0"/>
                        </a:solidFill>
                        <a:latin typeface="+mn-lt"/>
                        <a:ea typeface="華康儷中黑" panose="020B0509000000000000" pitchFamily="49" charset="-12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i="0" dirty="0" smtClean="0">
                          <a:solidFill>
                            <a:srgbClr val="0070C0"/>
                          </a:solidFill>
                          <a:latin typeface="華康儷中黑" panose="020B0509000000000000" pitchFamily="49" charset="-120"/>
                          <a:ea typeface="華康儷中黑" panose="020B0509000000000000" pitchFamily="49" charset="-120"/>
                        </a:rPr>
                        <a:t>銅鑼灣</a:t>
                      </a:r>
                      <a:endParaRPr lang="en-US" altLang="zh-TW" sz="2000" b="0" i="0" dirty="0" smtClean="0">
                        <a:solidFill>
                          <a:srgbClr val="0070C0"/>
                        </a:solidFill>
                        <a:latin typeface="華康儷中黑" panose="020B0509000000000000" pitchFamily="49" charset="-120"/>
                        <a:ea typeface="華康儷中黑" panose="020B0509000000000000" pitchFamily="49"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i="0" dirty="0" smtClean="0">
                          <a:solidFill>
                            <a:srgbClr val="0070C0"/>
                          </a:solidFill>
                          <a:latin typeface="華康儷中黑" panose="020B0509000000000000" pitchFamily="49" charset="-120"/>
                          <a:ea typeface="華康儷中黑" panose="020B0509000000000000" pitchFamily="49" charset="-120"/>
                        </a:rPr>
                        <a:t>奧運大樓賽馬會演講廳</a:t>
                      </a:r>
                      <a:endParaRPr lang="en-US" altLang="zh-TW" sz="2000" b="0" i="0" dirty="0" smtClean="0">
                        <a:solidFill>
                          <a:srgbClr val="0070C0"/>
                        </a:solidFill>
                        <a:latin typeface="+mn-lt"/>
                        <a:ea typeface="華康儷中黑" panose="020B0509000000000000" pitchFamily="49"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00050">
                <a:tc>
                  <a:txBody>
                    <a:bodyPr/>
                    <a:lstStyle/>
                    <a:p>
                      <a:r>
                        <a:rPr lang="zh-TW" altLang="en-US" sz="1800" b="1" i="0" dirty="0" smtClean="0">
                          <a:solidFill>
                            <a:srgbClr val="0070C0"/>
                          </a:solidFill>
                          <a:latin typeface="+mn-lt"/>
                          <a:ea typeface="華康儷中黑" panose="020B0509000000000000" pitchFamily="49" charset="-120"/>
                        </a:rPr>
                        <a:t>票價</a:t>
                      </a:r>
                      <a:endParaRPr lang="en-US" sz="1800" b="1" i="0" dirty="0">
                        <a:solidFill>
                          <a:srgbClr val="0070C0"/>
                        </a:solidFill>
                        <a:latin typeface="+mn-lt"/>
                        <a:ea typeface="華康儷中黑" panose="020B0509000000000000" pitchFamily="49" charset="-12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TW" sz="2000" b="0" i="0" dirty="0" smtClean="0">
                          <a:solidFill>
                            <a:srgbClr val="0070C0"/>
                          </a:solidFill>
                          <a:latin typeface="+mn-lt"/>
                          <a:ea typeface="華康儷中黑" panose="020B0509000000000000" pitchFamily="49" charset="-120"/>
                        </a:rPr>
                        <a:t>HK$1,190</a:t>
                      </a:r>
                      <a:endParaRPr lang="en-US" sz="2000" b="0" i="0" dirty="0" smtClean="0">
                        <a:solidFill>
                          <a:srgbClr val="0070C0"/>
                        </a:solidFill>
                        <a:latin typeface="+mn-lt"/>
                        <a:ea typeface="華康儷中黑" panose="020B0509000000000000" pitchFamily="49"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13" name="Rectangle 12"/>
          <p:cNvSpPr/>
          <p:nvPr/>
        </p:nvSpPr>
        <p:spPr>
          <a:xfrm>
            <a:off x="1600205" y="4016577"/>
            <a:ext cx="4572739" cy="307777"/>
          </a:xfrm>
          <a:prstGeom prst="rect">
            <a:avLst/>
          </a:prstGeom>
        </p:spPr>
        <p:txBody>
          <a:bodyPr wrap="square">
            <a:spAutoFit/>
          </a:bodyPr>
          <a:lstStyle/>
          <a:p>
            <a:pPr algn="ctr"/>
            <a:r>
              <a:rPr lang="en-US" sz="1400" b="1" dirty="0" smtClean="0">
                <a:solidFill>
                  <a:prstClr val="black"/>
                </a:solidFill>
              </a:rPr>
              <a:t>REGISTERED DIETITIAN, UK</a:t>
            </a:r>
            <a:endParaRPr lang="en-US" sz="1400" b="1" dirty="0">
              <a:solidFill>
                <a:prstClr val="black"/>
              </a:solidFill>
            </a:endParaRPr>
          </a:p>
        </p:txBody>
      </p:sp>
      <p:sp>
        <p:nvSpPr>
          <p:cNvPr id="14" name="Rectangle 13"/>
          <p:cNvSpPr/>
          <p:nvPr/>
        </p:nvSpPr>
        <p:spPr>
          <a:xfrm>
            <a:off x="-1066800" y="3985118"/>
            <a:ext cx="4953000" cy="276999"/>
          </a:xfrm>
          <a:prstGeom prst="rect">
            <a:avLst/>
          </a:prstGeom>
        </p:spPr>
        <p:txBody>
          <a:bodyPr wrap="square">
            <a:spAutoFit/>
          </a:bodyPr>
          <a:lstStyle/>
          <a:p>
            <a:pPr algn="ctr">
              <a:tabLst>
                <a:tab pos="1657350" algn="l"/>
              </a:tabLst>
            </a:pPr>
            <a:r>
              <a:rPr lang="en-US" altLang="zh-TW" sz="1200" b="1" cap="all" dirty="0" smtClean="0">
                <a:solidFill>
                  <a:prstClr val="black"/>
                </a:solidFill>
                <a:ea typeface="華康儷中黑" pitchFamily="49" charset="-120"/>
                <a:cs typeface="Arial" pitchFamily="34" charset="0"/>
              </a:rPr>
              <a:t>Director of Research &amp; Education</a:t>
            </a:r>
          </a:p>
        </p:txBody>
      </p:sp>
      <p:graphicFrame>
        <p:nvGraphicFramePr>
          <p:cNvPr id="15" name="Table 14"/>
          <p:cNvGraphicFramePr>
            <a:graphicFrameLocks noGrp="1"/>
          </p:cNvGraphicFramePr>
          <p:nvPr>
            <p:extLst>
              <p:ext uri="{D42A27DB-BD31-4B8C-83A1-F6EECF244321}">
                <p14:modId xmlns:p14="http://schemas.microsoft.com/office/powerpoint/2010/main" val="2799618759"/>
              </p:ext>
            </p:extLst>
          </p:nvPr>
        </p:nvGraphicFramePr>
        <p:xfrm>
          <a:off x="5105400" y="2724154"/>
          <a:ext cx="6019800" cy="1685035"/>
        </p:xfrm>
        <a:graphic>
          <a:graphicData uri="http://schemas.openxmlformats.org/drawingml/2006/table">
            <a:tbl>
              <a:tblPr firstRow="1" bandRow="1">
                <a:tableStyleId>{5C22544A-7EE6-4342-B048-85BDC9FD1C3A}</a:tableStyleId>
              </a:tblPr>
              <a:tblGrid>
                <a:gridCol w="990600"/>
                <a:gridCol w="5029200"/>
              </a:tblGrid>
              <a:tr h="640080">
                <a:tc>
                  <a:txBody>
                    <a:bodyPr/>
                    <a:lstStyle/>
                    <a:p>
                      <a:pPr algn="l"/>
                      <a:r>
                        <a:rPr lang="en-US" altLang="zh-TW" sz="1800" b="1" dirty="0" smtClean="0">
                          <a:solidFill>
                            <a:srgbClr val="0070C0"/>
                          </a:solidFill>
                          <a:latin typeface="+mn-lt"/>
                          <a:ea typeface="華康儷中黑" panose="020B0509000000000000" pitchFamily="49" charset="-120"/>
                        </a:rPr>
                        <a:t>Date</a:t>
                      </a:r>
                      <a:endParaRPr lang="en-US" sz="1800" b="1" dirty="0">
                        <a:solidFill>
                          <a:srgbClr val="0070C0"/>
                        </a:solidFill>
                        <a:latin typeface="+mn-lt"/>
                        <a:ea typeface="華康儷中黑" panose="020B0509000000000000" pitchFamily="49" charset="-12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baseline="0" dirty="0" smtClean="0">
                          <a:solidFill>
                            <a:srgbClr val="0070C0"/>
                          </a:solidFill>
                          <a:latin typeface="+mn-lt"/>
                          <a:ea typeface="華康儷中黑" panose="020B0509000000000000" pitchFamily="49" charset="-120"/>
                        </a:rPr>
                        <a:t>August 27 &amp; 28, 2016</a:t>
                      </a:r>
                      <a:r>
                        <a:rPr lang="zh-TW" altLang="en-US" sz="1800" b="0" dirty="0" smtClean="0">
                          <a:solidFill>
                            <a:srgbClr val="0070C0"/>
                          </a:solidFill>
                          <a:latin typeface="+mn-lt"/>
                          <a:ea typeface="華康儷中黑" panose="020B0509000000000000" pitchFamily="49" charset="-120"/>
                        </a:rPr>
                        <a:t> </a:t>
                      </a:r>
                      <a:endParaRPr lang="en-US" altLang="zh-TW" sz="1800" b="0" dirty="0" smtClean="0">
                        <a:solidFill>
                          <a:srgbClr val="0070C0"/>
                        </a:solidFill>
                        <a:latin typeface="+mn-lt"/>
                        <a:ea typeface="華康儷中黑" panose="020B0509000000000000" pitchFamily="49"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dirty="0" smtClean="0">
                          <a:solidFill>
                            <a:srgbClr val="0070C0"/>
                          </a:solidFill>
                          <a:latin typeface="+mn-lt"/>
                          <a:ea typeface="華康儷中黑" panose="020B0509000000000000" pitchFamily="49" charset="-120"/>
                        </a:rPr>
                        <a:t>(Saturday</a:t>
                      </a:r>
                      <a:r>
                        <a:rPr lang="en-US" altLang="zh-TW" sz="1800" b="0" baseline="0" dirty="0" smtClean="0">
                          <a:solidFill>
                            <a:srgbClr val="0070C0"/>
                          </a:solidFill>
                          <a:latin typeface="+mn-lt"/>
                          <a:ea typeface="華康儷中黑" panose="020B0509000000000000" pitchFamily="49" charset="-120"/>
                        </a:rPr>
                        <a:t> and Sunday</a:t>
                      </a:r>
                      <a:r>
                        <a:rPr lang="en-US" altLang="zh-TW" sz="1800" b="0" dirty="0" smtClean="0">
                          <a:solidFill>
                            <a:srgbClr val="0070C0"/>
                          </a:solidFill>
                          <a:latin typeface="+mn-lt"/>
                          <a:ea typeface="華康儷中黑" panose="020B0509000000000000" pitchFamily="49" charset="-120"/>
                        </a:rPr>
                        <a:t>)</a:t>
                      </a:r>
                      <a:endParaRPr lang="en-US" sz="1800" b="0" dirty="0" smtClean="0">
                        <a:solidFill>
                          <a:srgbClr val="0070C0"/>
                        </a:solidFill>
                        <a:latin typeface="+mn-lt"/>
                        <a:ea typeface="華康儷中黑" panose="020B0509000000000000" pitchFamily="49" charset="-12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640080">
                <a:tc>
                  <a:txBody>
                    <a:bodyPr/>
                    <a:lstStyle/>
                    <a:p>
                      <a:pPr algn="l"/>
                      <a:r>
                        <a:rPr lang="en-US" sz="1800" b="1" dirty="0" smtClean="0">
                          <a:solidFill>
                            <a:srgbClr val="0070C0"/>
                          </a:solidFill>
                          <a:latin typeface="+mn-lt"/>
                          <a:ea typeface="華康儷中黑" panose="020B0509000000000000" pitchFamily="49" charset="-120"/>
                        </a:rPr>
                        <a:t>Venue</a:t>
                      </a:r>
                      <a:endParaRPr lang="en-US" sz="1800" b="1" dirty="0">
                        <a:solidFill>
                          <a:srgbClr val="0070C0"/>
                        </a:solidFill>
                        <a:latin typeface="+mn-lt"/>
                        <a:ea typeface="華康儷中黑" panose="020B0509000000000000" pitchFamily="49" charset="-12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1800" b="0" i="1" kern="1200" dirty="0" smtClean="0">
                          <a:solidFill>
                            <a:srgbClr val="0070C0"/>
                          </a:solidFill>
                          <a:latin typeface="+mn-lt"/>
                          <a:ea typeface="華康儷中黑" panose="020B0509000000000000" pitchFamily="49" charset="-120"/>
                          <a:cs typeface="+mn-cs"/>
                        </a:rPr>
                        <a:t>Jockey Club Lecture Theatre </a:t>
                      </a:r>
                    </a:p>
                    <a:p>
                      <a:pPr marL="0" algn="l" defTabSz="914400" rtl="0" eaLnBrk="1" latinLnBrk="0" hangingPunct="1"/>
                      <a:r>
                        <a:rPr lang="en-US" sz="1800" b="0" i="1" kern="1200" dirty="0" smtClean="0">
                          <a:solidFill>
                            <a:srgbClr val="0070C0"/>
                          </a:solidFill>
                          <a:latin typeface="+mn-lt"/>
                          <a:ea typeface="華康儷中黑" panose="020B0509000000000000" pitchFamily="49" charset="-120"/>
                          <a:cs typeface="+mn-cs"/>
                        </a:rPr>
                        <a:t>Olympic House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04875">
                <a:tc>
                  <a:txBody>
                    <a:bodyPr/>
                    <a:lstStyle/>
                    <a:p>
                      <a:pPr algn="l"/>
                      <a:r>
                        <a:rPr lang="en-US" altLang="zh-TW" sz="1800" b="1" dirty="0" smtClean="0">
                          <a:solidFill>
                            <a:srgbClr val="0070C0"/>
                          </a:solidFill>
                          <a:latin typeface="+mn-lt"/>
                          <a:ea typeface="華康儷中黑" panose="020B0509000000000000" pitchFamily="49" charset="-120"/>
                        </a:rPr>
                        <a:t>Ticket</a:t>
                      </a:r>
                      <a:endParaRPr lang="en-US" sz="1800" b="1" dirty="0">
                        <a:solidFill>
                          <a:srgbClr val="0070C0"/>
                        </a:solidFill>
                        <a:latin typeface="+mn-lt"/>
                        <a:ea typeface="華康儷中黑" panose="020B0509000000000000" pitchFamily="49" charset="-12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altLang="zh-TW" sz="1800" b="0" dirty="0" smtClean="0">
                          <a:solidFill>
                            <a:srgbClr val="0070C0"/>
                          </a:solidFill>
                          <a:latin typeface="+mn-lt"/>
                          <a:ea typeface="華康儷中黑" panose="020B0509000000000000" pitchFamily="49" charset="-120"/>
                        </a:rPr>
                        <a:t>HK$1,190</a:t>
                      </a:r>
                      <a:endParaRPr lang="en-US" sz="1800" b="0" dirty="0" smtClean="0">
                        <a:solidFill>
                          <a:srgbClr val="0070C0"/>
                        </a:solidFill>
                        <a:latin typeface="+mn-lt"/>
                        <a:ea typeface="華康儷中黑" panose="020B0509000000000000" pitchFamily="49"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76200" y="4440023"/>
            <a:ext cx="7924800" cy="646331"/>
          </a:xfrm>
          <a:prstGeom prst="rect">
            <a:avLst/>
          </a:prstGeom>
          <a:noFill/>
        </p:spPr>
        <p:txBody>
          <a:bodyPr wrap="square" rtlCol="0">
            <a:spAutoFit/>
          </a:bodyPr>
          <a:lstStyle/>
          <a:p>
            <a:r>
              <a:rPr lang="zh-TW" altLang="en-US" dirty="0">
                <a:solidFill>
                  <a:prstClr val="black"/>
                </a:solidFill>
                <a:ea typeface="華康儷中黑" panose="020B0509000000000000" pitchFamily="49" charset="-120"/>
              </a:rPr>
              <a:t>將有更多來自海外及本</a:t>
            </a:r>
            <a:r>
              <a:rPr lang="zh-TW" altLang="en-US" dirty="0" smtClean="0">
                <a:solidFill>
                  <a:prstClr val="black"/>
                </a:solidFill>
                <a:ea typeface="華康儷中黑" panose="020B0509000000000000" pitchFamily="49" charset="-120"/>
              </a:rPr>
              <a:t>地健</a:t>
            </a:r>
            <a:r>
              <a:rPr lang="zh-TW" altLang="en-US" dirty="0">
                <a:solidFill>
                  <a:prstClr val="black"/>
                </a:solidFill>
                <a:ea typeface="華康儷中黑" panose="020B0509000000000000" pitchFamily="49" charset="-120"/>
              </a:rPr>
              <a:t>康營養專家加</a:t>
            </a:r>
            <a:r>
              <a:rPr lang="zh-TW" altLang="en-US" dirty="0" smtClean="0">
                <a:solidFill>
                  <a:prstClr val="black"/>
                </a:solidFill>
                <a:ea typeface="華康儷中黑" panose="020B0509000000000000" pitchFamily="49" charset="-120"/>
              </a:rPr>
              <a:t>入</a:t>
            </a:r>
            <a:r>
              <a:rPr lang="en-US" altLang="zh-TW" dirty="0" smtClean="0">
                <a:solidFill>
                  <a:prstClr val="black"/>
                </a:solidFill>
                <a:ea typeface="華康儷中黑" panose="020B0509000000000000" pitchFamily="49" charset="-120"/>
              </a:rPr>
              <a:t>…</a:t>
            </a:r>
            <a:r>
              <a:rPr lang="zh-TW" altLang="en-US" dirty="0" smtClean="0">
                <a:solidFill>
                  <a:prstClr val="black"/>
                </a:solidFill>
                <a:ea typeface="華康儷中黑" panose="020B0509000000000000" pitchFamily="49" charset="-120"/>
              </a:rPr>
              <a:t> </a:t>
            </a:r>
            <a:endParaRPr lang="en-US" dirty="0" smtClean="0">
              <a:solidFill>
                <a:prstClr val="black"/>
              </a:solidFill>
              <a:ea typeface="華康儷中黑" panose="020B0509000000000000" pitchFamily="49" charset="-120"/>
            </a:endParaRPr>
          </a:p>
          <a:p>
            <a:r>
              <a:rPr lang="en-US" dirty="0" smtClean="0">
                <a:solidFill>
                  <a:prstClr val="black"/>
                </a:solidFill>
                <a:ea typeface="華康儷中黑" panose="020B0509000000000000" pitchFamily="49" charset="-120"/>
              </a:rPr>
              <a:t>More oversea and local health professionals will be joining the symposium…</a:t>
            </a:r>
            <a:endParaRPr lang="en-US" dirty="0">
              <a:solidFill>
                <a:prstClr val="black"/>
              </a:solidFill>
              <a:ea typeface="華康儷中黑" panose="020B0509000000000000" pitchFamily="49" charset="-120"/>
            </a:endParaRPr>
          </a:p>
        </p:txBody>
      </p:sp>
    </p:spTree>
    <p:extLst>
      <p:ext uri="{BB962C8B-B14F-4D97-AF65-F5344CB8AC3E}">
        <p14:creationId xmlns:p14="http://schemas.microsoft.com/office/powerpoint/2010/main" val="38145834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S_Toddl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DN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469" y="283878"/>
            <a:ext cx="2896111" cy="1700970"/>
          </a:xfrm>
          <a:prstGeom prst="rect">
            <a:avLst/>
          </a:prstGeom>
          <a:effectLst>
            <a:glow rad="254000">
              <a:schemeClr val="bg1">
                <a:alpha val="53000"/>
              </a:schemeClr>
            </a:glow>
          </a:effectLst>
        </p:spPr>
      </p:pic>
      <p:sp>
        <p:nvSpPr>
          <p:cNvPr id="5" name="Title 1"/>
          <p:cNvSpPr txBox="1">
            <a:spLocks/>
          </p:cNvSpPr>
          <p:nvPr/>
        </p:nvSpPr>
        <p:spPr>
          <a:xfrm>
            <a:off x="3883068" y="227171"/>
            <a:ext cx="5474814" cy="683751"/>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b="1" dirty="0" smtClean="0">
                <a:ln w="31550" cmpd="sng">
                  <a:noFill/>
                  <a:prstDash val="solid"/>
                </a:ln>
                <a:solidFill>
                  <a:srgbClr val="79BCB6"/>
                </a:solidFill>
                <a:latin typeface="Calibri" panose="020F0502020204030204" pitchFamily="34" charset="0"/>
                <a:cs typeface="Arial Rounded MT Bold"/>
              </a:rPr>
              <a:t>The </a:t>
            </a:r>
            <a:r>
              <a:rPr lang="en-US" b="1" dirty="0" err="1" smtClean="0">
                <a:ln w="31550" cmpd="sng">
                  <a:noFill/>
                  <a:prstDash val="solid"/>
                </a:ln>
                <a:solidFill>
                  <a:srgbClr val="79BCB6"/>
                </a:solidFill>
                <a:latin typeface="Calibri" panose="020F0502020204030204" pitchFamily="34" charset="0"/>
                <a:cs typeface="Arial Rounded MT Bold"/>
              </a:rPr>
              <a:t>dna</a:t>
            </a:r>
            <a:r>
              <a:rPr lang="en-US" b="1" dirty="0" smtClean="0">
                <a:ln w="31550" cmpd="sng">
                  <a:noFill/>
                  <a:prstDash val="solid"/>
                </a:ln>
                <a:solidFill>
                  <a:srgbClr val="79BCB6"/>
                </a:solidFill>
                <a:latin typeface="Calibri" panose="020F0502020204030204" pitchFamily="34" charset="0"/>
                <a:cs typeface="Arial Rounded MT Bold"/>
              </a:rPr>
              <a:t> Miracles®</a:t>
            </a:r>
            <a:r>
              <a:rPr lang="en-US" dirty="0" smtClean="0">
                <a:solidFill>
                  <a:srgbClr val="8FC3C6"/>
                </a:solidFill>
                <a:latin typeface="Calibri" panose="020F0502020204030204" pitchFamily="34" charset="0"/>
                <a:cs typeface="Arial Rounded MT Bold"/>
              </a:rPr>
              <a:t> </a:t>
            </a:r>
            <a:endParaRPr lang="en-US" b="1" dirty="0" smtClean="0">
              <a:ln w="31550" cmpd="sng">
                <a:noFill/>
                <a:prstDash val="solid"/>
              </a:ln>
              <a:solidFill>
                <a:srgbClr val="7879AE"/>
              </a:solidFill>
              <a:latin typeface="Calibri" panose="020F0502020204030204" pitchFamily="34" charset="0"/>
              <a:cs typeface="Arial Rounded MT Bold"/>
            </a:endParaRPr>
          </a:p>
        </p:txBody>
      </p:sp>
    </p:spTree>
    <p:extLst>
      <p:ext uri="{BB962C8B-B14F-4D97-AF65-F5344CB8AC3E}">
        <p14:creationId xmlns:p14="http://schemas.microsoft.com/office/powerpoint/2010/main" val="14505227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9" name="Picture 8" descr="US_ENG_pediatricianApprovedSeal_071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330200"/>
            <a:ext cx="2224380" cy="1798436"/>
          </a:xfrm>
          <a:prstGeom prst="rect">
            <a:avLst/>
          </a:prstGeom>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77" b="90000" l="4843" r="97749"/>
                    </a14:imgEffect>
                  </a14:imgLayer>
                </a14:imgProps>
              </a:ext>
              <a:ext uri="{28A0092B-C50C-407E-A947-70E740481C1C}">
                <a14:useLocalDpi xmlns:a14="http://schemas.microsoft.com/office/drawing/2010/main" val="0"/>
              </a:ext>
            </a:extLst>
          </a:blip>
          <a:srcRect/>
          <a:stretch>
            <a:fillRect/>
          </a:stretch>
        </p:blipFill>
        <p:spPr bwMode="auto">
          <a:xfrm>
            <a:off x="685800" y="1229418"/>
            <a:ext cx="7302947" cy="453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58184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249029" y="-19050"/>
            <a:ext cx="8381999" cy="1077218"/>
          </a:xfrm>
          <a:prstGeom prst="rect">
            <a:avLst/>
          </a:prstGeom>
          <a:noFill/>
        </p:spPr>
        <p:txBody>
          <a:bodyPr wrap="square" rtlCol="0">
            <a:spAutoFit/>
          </a:bodyPr>
          <a:lstStyle/>
          <a:p>
            <a:r>
              <a:rPr lang="en-US" altLang="zh-TW" sz="3600" dirty="0" smtClean="0">
                <a:solidFill>
                  <a:srgbClr val="8064A2">
                    <a:lumMod val="75000"/>
                  </a:srgbClr>
                </a:solidFill>
                <a:ea typeface="華康儷中黑" pitchFamily="49" charset="-120"/>
              </a:rPr>
              <a:t>DNA</a:t>
            </a:r>
            <a:r>
              <a:rPr lang="zh-TW" altLang="en-US" sz="3600" dirty="0" smtClean="0">
                <a:solidFill>
                  <a:srgbClr val="8064A2">
                    <a:lumMod val="75000"/>
                  </a:srgbClr>
                </a:solidFill>
                <a:ea typeface="華康儷中黑" pitchFamily="49" charset="-120"/>
              </a:rPr>
              <a:t>奇</a:t>
            </a:r>
            <a:r>
              <a:rPr lang="zh-TW" altLang="en-US" sz="3600" dirty="0">
                <a:solidFill>
                  <a:srgbClr val="8064A2">
                    <a:lumMod val="75000"/>
                  </a:srgbClr>
                </a:solidFill>
                <a:ea typeface="華康儷中黑" pitchFamily="49" charset="-120"/>
              </a:rPr>
              <a:t>妙天</a:t>
            </a:r>
            <a:r>
              <a:rPr lang="zh-TW" altLang="en-US" sz="3600" dirty="0" smtClean="0">
                <a:solidFill>
                  <a:srgbClr val="8064A2">
                    <a:lumMod val="75000"/>
                  </a:srgbClr>
                </a:solidFill>
                <a:ea typeface="華康儷中黑" pitchFamily="49" charset="-120"/>
              </a:rPr>
              <a:t>然系</a:t>
            </a:r>
            <a:r>
              <a:rPr lang="zh-TW" altLang="en-US" sz="3600" dirty="0">
                <a:solidFill>
                  <a:srgbClr val="8064A2">
                    <a:lumMod val="75000"/>
                  </a:srgbClr>
                </a:solidFill>
                <a:ea typeface="華康儷中黑" pitchFamily="49" charset="-120"/>
              </a:rPr>
              <a:t>列套</a:t>
            </a:r>
            <a:r>
              <a:rPr lang="zh-TW" altLang="en-US" sz="3600" dirty="0" smtClean="0">
                <a:solidFill>
                  <a:srgbClr val="8064A2">
                    <a:lumMod val="75000"/>
                  </a:srgbClr>
                </a:solidFill>
                <a:ea typeface="華康儷中黑" pitchFamily="49" charset="-120"/>
              </a:rPr>
              <a:t>裝</a:t>
            </a:r>
            <a:endParaRPr lang="en-US" altLang="zh-TW" sz="3600" dirty="0" smtClean="0">
              <a:solidFill>
                <a:srgbClr val="8064A2">
                  <a:lumMod val="75000"/>
                </a:srgbClr>
              </a:solidFill>
              <a:ea typeface="華康儷中黑" pitchFamily="49" charset="-120"/>
            </a:endParaRPr>
          </a:p>
          <a:p>
            <a:r>
              <a:rPr lang="en-US" sz="2800" dirty="0" smtClean="0">
                <a:solidFill>
                  <a:srgbClr val="8064A2">
                    <a:lumMod val="75000"/>
                  </a:srgbClr>
                </a:solidFill>
                <a:ea typeface="華康儷中黑" pitchFamily="49" charset="-120"/>
              </a:rPr>
              <a:t>DNA Miracles</a:t>
            </a:r>
            <a:r>
              <a:rPr lang="en-US" altLang="zh-TW" sz="2800" dirty="0" smtClean="0">
                <a:solidFill>
                  <a:srgbClr val="8064A2">
                    <a:lumMod val="75000"/>
                  </a:srgbClr>
                </a:solidFill>
                <a:ea typeface="華康儷中黑" pitchFamily="49" charset="-120"/>
                <a:cs typeface="Times New Roman"/>
              </a:rPr>
              <a:t>®</a:t>
            </a:r>
            <a:r>
              <a:rPr lang="en-US" sz="2800" dirty="0" smtClean="0">
                <a:solidFill>
                  <a:srgbClr val="8064A2">
                    <a:lumMod val="75000"/>
                  </a:srgbClr>
                </a:solidFill>
                <a:ea typeface="華康儷中黑" pitchFamily="49" charset="-120"/>
              </a:rPr>
              <a:t> Natural Value Kit</a:t>
            </a:r>
          </a:p>
        </p:txBody>
      </p:sp>
      <p:sp>
        <p:nvSpPr>
          <p:cNvPr id="2" name="AutoShape 2" descr="https://jira.marketamerica.com/secure/attachment/467351/TWN_ENG_T6934_dnaValueGiftPackBurst800x800_1014.jpg"/>
          <p:cNvSpPr>
            <a:spLocks noChangeAspect="1" noChangeArrowheads="1"/>
          </p:cNvSpPr>
          <p:nvPr/>
        </p:nvSpPr>
        <p:spPr bwMode="auto">
          <a:xfrm>
            <a:off x="63511" y="-102394"/>
            <a:ext cx="7515225" cy="56364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3" name="AutoShape 4" descr="https://jira.marketamerica.com/secure/attachment/467351/TWN_ENG_T6934_dnaValueGiftPackBurst800x800_1014.jpg"/>
          <p:cNvSpPr>
            <a:spLocks noChangeAspect="1" noChangeArrowheads="1"/>
          </p:cNvSpPr>
          <p:nvPr/>
        </p:nvSpPr>
        <p:spPr bwMode="auto">
          <a:xfrm>
            <a:off x="215904" y="11924"/>
            <a:ext cx="7515225" cy="56364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4" name="AutoShape 6" descr="https://jira.marketamerica.com/secure/attachment/467352/TWN_ENG_T6934_dnaValueGiftPackBurst_1014.png"/>
          <p:cNvSpPr>
            <a:spLocks noChangeAspect="1" noChangeArrowheads="1"/>
          </p:cNvSpPr>
          <p:nvPr/>
        </p:nvSpPr>
        <p:spPr bwMode="auto">
          <a:xfrm>
            <a:off x="368310" y="126231"/>
            <a:ext cx="7515225" cy="56364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0" name="Rectangle 9"/>
          <p:cNvSpPr/>
          <p:nvPr/>
        </p:nvSpPr>
        <p:spPr>
          <a:xfrm>
            <a:off x="0" y="4564180"/>
            <a:ext cx="9143999" cy="430887"/>
          </a:xfrm>
          <a:prstGeom prst="rect">
            <a:avLst/>
          </a:prstGeom>
        </p:spPr>
        <p:txBody>
          <a:bodyPr wrap="square">
            <a:spAutoFit/>
          </a:bodyPr>
          <a:lstStyle/>
          <a:p>
            <a:pPr algn="ctr" defTabSz="457200"/>
            <a:r>
              <a:rPr lang="en-US" sz="2200" b="1" dirty="0" smtClean="0">
                <a:solidFill>
                  <a:srgbClr val="558ED5"/>
                </a:solidFill>
              </a:rPr>
              <a:t>HK6934 |</a:t>
            </a:r>
            <a:r>
              <a:rPr lang="en-US" sz="2200" b="1" dirty="0">
                <a:solidFill>
                  <a:srgbClr val="558ED5"/>
                </a:solidFill>
              </a:rPr>
              <a:t> </a:t>
            </a:r>
            <a:r>
              <a:rPr lang="en-US" sz="2200" b="1" dirty="0" smtClean="0">
                <a:solidFill>
                  <a:srgbClr val="558ED5"/>
                </a:solidFill>
              </a:rPr>
              <a:t>UC HK$344.00</a:t>
            </a:r>
            <a:r>
              <a:rPr lang="en-US" sz="2200" b="1" dirty="0">
                <a:solidFill>
                  <a:srgbClr val="558ED5"/>
                </a:solidFill>
              </a:rPr>
              <a:t>  | SR </a:t>
            </a:r>
            <a:r>
              <a:rPr lang="en-US" sz="2200" b="1" dirty="0" smtClean="0">
                <a:solidFill>
                  <a:srgbClr val="558ED5"/>
                </a:solidFill>
              </a:rPr>
              <a:t>HK$480.00</a:t>
            </a:r>
            <a:r>
              <a:rPr lang="en-US" sz="2200" b="1" dirty="0">
                <a:solidFill>
                  <a:srgbClr val="558ED5"/>
                </a:solidFill>
              </a:rPr>
              <a:t>  | BV </a:t>
            </a:r>
            <a:r>
              <a:rPr lang="en-US" sz="2200" b="1" dirty="0" smtClean="0">
                <a:solidFill>
                  <a:srgbClr val="558ED5"/>
                </a:solidFill>
              </a:rPr>
              <a:t>16.0</a:t>
            </a:r>
            <a:endParaRPr lang="en-US" sz="2200" b="1" dirty="0">
              <a:solidFill>
                <a:srgbClr val="558ED5"/>
              </a:solidFill>
            </a:endParaRPr>
          </a:p>
        </p:txBody>
      </p:sp>
      <p:pic>
        <p:nvPicPr>
          <p:cNvPr id="5122" name="Picture 2" descr="O:\Product_SC\Communications\Graphics\Products Image\DNA Miracles Natural\HK_ENG_dnaValueGiftPackBurst_1014.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3476539"/>
            <a:ext cx="4572221" cy="45722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kfile01\PRODUCT\All Brands\Personal Care\DNA Miracles\Value Kit\Images\IMG_8903.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55" b="98539" l="893" r="97768"/>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76400" y="581471"/>
            <a:ext cx="5597536" cy="41981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43600" y="514350"/>
            <a:ext cx="2936864" cy="1524000"/>
            <a:chOff x="6096000" y="590550"/>
            <a:chExt cx="2936864" cy="1524000"/>
          </a:xfrm>
        </p:grpSpPr>
        <p:sp>
          <p:nvSpPr>
            <p:cNvPr id="6" name="Oval 5"/>
            <p:cNvSpPr/>
            <p:nvPr/>
          </p:nvSpPr>
          <p:spPr>
            <a:xfrm>
              <a:off x="6781800" y="590550"/>
              <a:ext cx="1600200" cy="1524000"/>
            </a:xfrm>
            <a:prstGeom prst="ellipse">
              <a:avLst/>
            </a:prstGeom>
            <a:gradFill>
              <a:gsLst>
                <a:gs pos="0">
                  <a:schemeClr val="accent4">
                    <a:lumMod val="75000"/>
                  </a:schemeClr>
                </a:gs>
                <a:gs pos="100000">
                  <a:schemeClr val="accent4">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096000" y="886420"/>
              <a:ext cx="2936864" cy="923330"/>
            </a:xfrm>
            <a:prstGeom prst="rect">
              <a:avLst/>
            </a:prstGeom>
            <a:noFill/>
          </p:spPr>
          <p:txBody>
            <a:bodyPr wrap="square" rtlCol="0">
              <a:spAutoFit/>
            </a:bodyPr>
            <a:lstStyle/>
            <a:p>
              <a:pPr algn="ctr"/>
              <a:r>
                <a:rPr lang="en-US" sz="5400" dirty="0" smtClean="0">
                  <a:solidFill>
                    <a:schemeClr val="bg1"/>
                  </a:solidFill>
                </a:rPr>
                <a:t>15%</a:t>
              </a:r>
              <a:endParaRPr lang="en-US" sz="5400" dirty="0">
                <a:solidFill>
                  <a:schemeClr val="bg1"/>
                </a:solidFill>
              </a:endParaRPr>
            </a:p>
          </p:txBody>
        </p:sp>
      </p:grpSp>
    </p:spTree>
    <p:extLst>
      <p:ext uri="{BB962C8B-B14F-4D97-AF65-F5344CB8AC3E}">
        <p14:creationId xmlns:p14="http://schemas.microsoft.com/office/powerpoint/2010/main" val="2896989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p:cNvSpPr txBox="1">
            <a:spLocks/>
          </p:cNvSpPr>
          <p:nvPr/>
        </p:nvSpPr>
        <p:spPr>
          <a:xfrm>
            <a:off x="927101" y="2881244"/>
            <a:ext cx="7703930" cy="1857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300" dirty="0" smtClean="0">
                <a:solidFill>
                  <a:srgbClr val="8064A2">
                    <a:lumMod val="40000"/>
                    <a:lumOff val="60000"/>
                  </a:srgbClr>
                </a:solidFill>
                <a:cs typeface="Arial Rounded MT Bold"/>
              </a:rPr>
              <a:t>“Brighter days and  better  </a:t>
            </a:r>
            <a:r>
              <a:rPr lang="en-US" dirty="0" smtClean="0">
                <a:solidFill>
                  <a:srgbClr val="8064A2">
                    <a:lumMod val="40000"/>
                    <a:lumOff val="60000"/>
                  </a:srgbClr>
                </a:solidFill>
                <a:cs typeface="Arial Rounded MT Bold"/>
              </a:rPr>
              <a:t>tomorrows only exist  through </a:t>
            </a:r>
            <a:r>
              <a:rPr lang="en-US" dirty="0" smtClean="0">
                <a:solidFill>
                  <a:srgbClr val="97CCD1"/>
                </a:solidFill>
                <a:cs typeface="Arial Rounded MT Bold"/>
              </a:rPr>
              <a:t>healthy beginnings.” </a:t>
            </a:r>
          </a:p>
          <a:p>
            <a:endParaRPr lang="en-US" dirty="0" smtClean="0">
              <a:solidFill>
                <a:srgbClr val="7AC4D1"/>
              </a:solidFill>
            </a:endParaRPr>
          </a:p>
        </p:txBody>
      </p:sp>
      <p:pic>
        <p:nvPicPr>
          <p:cNvPr id="20" name="Picture 19"/>
          <p:cNvPicPr>
            <a:picLocks noChangeAspect="1"/>
          </p:cNvPicPr>
          <p:nvPr/>
        </p:nvPicPr>
        <p:blipFill>
          <a:blip r:embed="rId2"/>
          <a:stretch>
            <a:fillRect/>
          </a:stretch>
        </p:blipFill>
        <p:spPr>
          <a:xfrm rot="16200000">
            <a:off x="4529953" y="2246180"/>
            <a:ext cx="141266" cy="3458796"/>
          </a:xfrm>
          <a:prstGeom prst="rect">
            <a:avLst/>
          </a:prstGeom>
        </p:spPr>
      </p:pic>
      <p:pic>
        <p:nvPicPr>
          <p:cNvPr id="24" name="Picture 23"/>
          <p:cNvPicPr>
            <a:picLocks noChangeAspect="1"/>
          </p:cNvPicPr>
          <p:nvPr/>
        </p:nvPicPr>
        <p:blipFill>
          <a:blip r:embed="rId3"/>
          <a:stretch>
            <a:fillRect/>
          </a:stretch>
        </p:blipFill>
        <p:spPr>
          <a:xfrm>
            <a:off x="7955169" y="4295775"/>
            <a:ext cx="675862" cy="676144"/>
          </a:xfrm>
          <a:prstGeom prst="rect">
            <a:avLst/>
          </a:prstGeom>
        </p:spPr>
      </p:pic>
      <p:pic>
        <p:nvPicPr>
          <p:cNvPr id="26" name="Picture 25" descr="crayola-anti-roll-crayons-2.jpg"/>
          <p:cNvPicPr>
            <a:picLocks noChangeAspect="1"/>
          </p:cNvPicPr>
          <p:nvPr/>
        </p:nvPicPr>
        <p:blipFill rotWithShape="1">
          <a:blip r:embed="rId4">
            <a:extLst>
              <a:ext uri="{28A0092B-C50C-407E-A947-70E740481C1C}">
                <a14:useLocalDpi xmlns:a14="http://schemas.microsoft.com/office/drawing/2010/main" val="0"/>
              </a:ext>
            </a:extLst>
          </a:blip>
          <a:srcRect l="-1" r="3707" b="23205"/>
          <a:stretch/>
        </p:blipFill>
        <p:spPr>
          <a:xfrm>
            <a:off x="739388" y="4324350"/>
            <a:ext cx="2309596" cy="819150"/>
          </a:xfrm>
          <a:prstGeom prst="rect">
            <a:avLst/>
          </a:prstGeom>
        </p:spPr>
      </p:pic>
      <p:pic>
        <p:nvPicPr>
          <p:cNvPr id="6" name="Picture 5"/>
          <p:cNvPicPr>
            <a:picLocks noChangeAspect="1"/>
          </p:cNvPicPr>
          <p:nvPr/>
        </p:nvPicPr>
        <p:blipFill>
          <a:blip r:embed="rId5"/>
          <a:stretch>
            <a:fillRect/>
          </a:stretch>
        </p:blipFill>
        <p:spPr>
          <a:xfrm rot="1255409">
            <a:off x="107518" y="115584"/>
            <a:ext cx="1527749" cy="1145812"/>
          </a:xfrm>
          <a:prstGeom prst="rect">
            <a:avLst/>
          </a:prstGeom>
        </p:spPr>
      </p:pic>
      <p:pic>
        <p:nvPicPr>
          <p:cNvPr id="7" name="Picture 6"/>
          <p:cNvPicPr>
            <a:picLocks noChangeAspect="1"/>
          </p:cNvPicPr>
          <p:nvPr/>
        </p:nvPicPr>
        <p:blipFill>
          <a:blip r:embed="rId5"/>
          <a:stretch>
            <a:fillRect/>
          </a:stretch>
        </p:blipFill>
        <p:spPr>
          <a:xfrm rot="20069657">
            <a:off x="1569343" y="673726"/>
            <a:ext cx="862341" cy="646756"/>
          </a:xfrm>
          <a:prstGeom prst="rect">
            <a:avLst/>
          </a:prstGeom>
        </p:spPr>
      </p:pic>
      <p:pic>
        <p:nvPicPr>
          <p:cNvPr id="8" name="Picture 7"/>
          <p:cNvPicPr>
            <a:picLocks noChangeAspect="1"/>
          </p:cNvPicPr>
          <p:nvPr/>
        </p:nvPicPr>
        <p:blipFill>
          <a:blip r:embed="rId5"/>
          <a:stretch>
            <a:fillRect/>
          </a:stretch>
        </p:blipFill>
        <p:spPr>
          <a:xfrm rot="20489838">
            <a:off x="8018815" y="3442104"/>
            <a:ext cx="479093" cy="359320"/>
          </a:xfrm>
          <a:prstGeom prst="rect">
            <a:avLst/>
          </a:prstGeom>
        </p:spPr>
      </p:pic>
      <p:sp>
        <p:nvSpPr>
          <p:cNvPr id="9" name="Subtitle 2"/>
          <p:cNvSpPr txBox="1">
            <a:spLocks/>
          </p:cNvSpPr>
          <p:nvPr/>
        </p:nvSpPr>
        <p:spPr>
          <a:xfrm>
            <a:off x="5618789" y="4114616"/>
            <a:ext cx="2247901" cy="571500"/>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737BA7"/>
              </a:solidFill>
            </a:endParaRPr>
          </a:p>
          <a:p>
            <a:pPr marL="0" indent="0" algn="ctr">
              <a:buFont typeface="Arial"/>
              <a:buNone/>
            </a:pPr>
            <a:r>
              <a:rPr lang="en-US" dirty="0" smtClean="0">
                <a:solidFill>
                  <a:srgbClr val="8064A2">
                    <a:lumMod val="40000"/>
                    <a:lumOff val="60000"/>
                  </a:srgbClr>
                </a:solidFill>
                <a:cs typeface="Arial Rounded MT Bold"/>
              </a:rPr>
              <a:t>-This is the DNA </a:t>
            </a:r>
            <a:r>
              <a:rPr lang="en-US" dirty="0">
                <a:solidFill>
                  <a:srgbClr val="8064A2">
                    <a:lumMod val="40000"/>
                    <a:lumOff val="60000"/>
                  </a:srgbClr>
                </a:solidFill>
                <a:cs typeface="Arial Rounded MT Bold"/>
              </a:rPr>
              <a:t>W</a:t>
            </a:r>
            <a:r>
              <a:rPr lang="en-US" dirty="0" smtClean="0">
                <a:solidFill>
                  <a:srgbClr val="8064A2">
                    <a:lumMod val="40000"/>
                    <a:lumOff val="60000"/>
                  </a:srgbClr>
                </a:solidFill>
                <a:cs typeface="Arial Rounded MT Bold"/>
              </a:rPr>
              <a:t>ay</a:t>
            </a:r>
          </a:p>
        </p:txBody>
      </p:sp>
      <p:sp>
        <p:nvSpPr>
          <p:cNvPr id="10" name="Subtitle 2"/>
          <p:cNvSpPr txBox="1">
            <a:spLocks/>
          </p:cNvSpPr>
          <p:nvPr/>
        </p:nvSpPr>
        <p:spPr>
          <a:xfrm>
            <a:off x="297725" y="1384646"/>
            <a:ext cx="8634569" cy="1857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a:t>
            </a:r>
            <a:r>
              <a:rPr lang="zh-TW" altLang="en-US" sz="4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燦爛</a:t>
            </a:r>
            <a:r>
              <a:rPr lang="zh-TW" altLang="en-US" sz="4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開</a:t>
            </a:r>
            <a:r>
              <a:rPr lang="zh-TW" altLang="en-US" sz="4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心的將來</a:t>
            </a:r>
            <a:r>
              <a:rPr lang="zh-TW" altLang="en-US" sz="4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全賴</a:t>
            </a:r>
            <a:r>
              <a:rPr lang="zh-TW" altLang="en-US" sz="4000" dirty="0">
                <a:solidFill>
                  <a:srgbClr val="97CCD1"/>
                </a:solidFill>
                <a:latin typeface="Calibri" panose="020F0502020204030204" pitchFamily="34" charset="0"/>
                <a:ea typeface="華康儷中黑" panose="020B0509000000000000" pitchFamily="49" charset="-120"/>
                <a:cs typeface="Arial Rounded MT Bold"/>
              </a:rPr>
              <a:t>健康的開始</a:t>
            </a:r>
            <a:r>
              <a:rPr lang="zh-TW" altLang="en-US" sz="4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a:t>
            </a:r>
            <a:r>
              <a:rPr lang="en-US" sz="4000" dirty="0" smtClean="0">
                <a:solidFill>
                  <a:srgbClr val="97CCD1"/>
                </a:solidFill>
                <a:latin typeface="Calibri" panose="020F0502020204030204" pitchFamily="34" charset="0"/>
                <a:ea typeface="華康儷中黑" panose="020B0509000000000000" pitchFamily="49" charset="-120"/>
                <a:cs typeface="Arial Rounded MT Bold"/>
              </a:rPr>
              <a:t> </a:t>
            </a:r>
          </a:p>
        </p:txBody>
      </p:sp>
      <p:pic>
        <p:nvPicPr>
          <p:cNvPr id="11" name="Picture 10"/>
          <p:cNvPicPr>
            <a:picLocks noChangeAspect="1"/>
          </p:cNvPicPr>
          <p:nvPr/>
        </p:nvPicPr>
        <p:blipFill>
          <a:blip r:embed="rId2"/>
          <a:stretch>
            <a:fillRect/>
          </a:stretch>
        </p:blipFill>
        <p:spPr>
          <a:xfrm rot="16200000">
            <a:off x="4533489" y="486413"/>
            <a:ext cx="141266" cy="3458796"/>
          </a:xfrm>
          <a:prstGeom prst="rect">
            <a:avLst/>
          </a:prstGeom>
        </p:spPr>
      </p:pic>
      <p:pic>
        <p:nvPicPr>
          <p:cNvPr id="12" name="Picture 11"/>
          <p:cNvPicPr>
            <a:picLocks noChangeAspect="1"/>
          </p:cNvPicPr>
          <p:nvPr/>
        </p:nvPicPr>
        <p:blipFill>
          <a:blip r:embed="rId5"/>
          <a:stretch>
            <a:fillRect/>
          </a:stretch>
        </p:blipFill>
        <p:spPr>
          <a:xfrm rot="20489838">
            <a:off x="8022353" y="1977405"/>
            <a:ext cx="479093" cy="359320"/>
          </a:xfrm>
          <a:prstGeom prst="rect">
            <a:avLst/>
          </a:prstGeom>
        </p:spPr>
      </p:pic>
      <p:sp>
        <p:nvSpPr>
          <p:cNvPr id="13" name="Subtitle 2"/>
          <p:cNvSpPr txBox="1">
            <a:spLocks/>
          </p:cNvSpPr>
          <p:nvPr/>
        </p:nvSpPr>
        <p:spPr>
          <a:xfrm>
            <a:off x="5422606" y="2147507"/>
            <a:ext cx="2447614" cy="571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smtClean="0">
              <a:solidFill>
                <a:srgbClr val="737BA7"/>
              </a:solidFill>
              <a:latin typeface="Calibri" panose="020F0502020204030204" pitchFamily="34" charset="0"/>
              <a:ea typeface="華康儷中黑" panose="020B0509000000000000" pitchFamily="49" charset="-120"/>
            </a:endParaRPr>
          </a:p>
          <a:p>
            <a:pPr marL="0" indent="0" algn="ctr">
              <a:buNone/>
            </a:pPr>
            <a:r>
              <a:rPr lang="en-US" sz="2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a:t>
            </a:r>
            <a:r>
              <a:rPr lang="en-US" sz="2000" dirty="0">
                <a:solidFill>
                  <a:srgbClr val="8064A2">
                    <a:lumMod val="75000"/>
                  </a:srgbClr>
                </a:solidFill>
                <a:latin typeface="Calibri" panose="020F0502020204030204" pitchFamily="34" charset="0"/>
                <a:ea typeface="華康儷中黑" panose="020B0509000000000000" pitchFamily="49" charset="-120"/>
              </a:rPr>
              <a:t> </a:t>
            </a:r>
            <a:r>
              <a:rPr lang="en-US" sz="2000" dirty="0" err="1">
                <a:solidFill>
                  <a:srgbClr val="8064A2">
                    <a:lumMod val="40000"/>
                    <a:lumOff val="60000"/>
                  </a:srgbClr>
                </a:solidFill>
                <a:latin typeface="Calibri" panose="020F0502020204030204" pitchFamily="34" charset="0"/>
                <a:ea typeface="華康儷中黑" panose="020B0509000000000000" pitchFamily="49" charset="-120"/>
                <a:cs typeface="Arial Rounded MT Bold"/>
              </a:rPr>
              <a:t>DNA</a:t>
            </a:r>
            <a:r>
              <a:rPr lang="en-US" sz="2000" dirty="0" err="1"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奇妙</a:t>
            </a:r>
            <a:r>
              <a:rPr lang="zh-TW" altLang="en-US" sz="2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嬰</a:t>
            </a:r>
            <a:r>
              <a:rPr lang="zh-TW" altLang="en-US" sz="2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兒系</a:t>
            </a:r>
            <a:r>
              <a:rPr lang="zh-TW" altLang="en-US" sz="2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列</a:t>
            </a:r>
            <a:r>
              <a:rPr lang="en-US" altLang="zh-TW" sz="2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 </a:t>
            </a:r>
            <a:endParaRPr lang="en-US" sz="2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endParaRPr>
          </a:p>
        </p:txBody>
      </p:sp>
    </p:spTree>
    <p:extLst>
      <p:ext uri="{BB962C8B-B14F-4D97-AF65-F5344CB8AC3E}">
        <p14:creationId xmlns:p14="http://schemas.microsoft.com/office/powerpoint/2010/main" val="4161204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4286" b="20765"/>
          <a:stretch/>
        </p:blipFill>
        <p:spPr>
          <a:xfrm>
            <a:off x="-152400" y="1107833"/>
            <a:ext cx="3719202" cy="2865955"/>
          </a:xfrm>
          <a:prstGeom prst="rect">
            <a:avLst/>
          </a:prstGeom>
        </p:spPr>
      </p:pic>
      <p:sp>
        <p:nvSpPr>
          <p:cNvPr id="6" name="Rectangle 5"/>
          <p:cNvSpPr/>
          <p:nvPr/>
        </p:nvSpPr>
        <p:spPr>
          <a:xfrm>
            <a:off x="2895600" y="1809750"/>
            <a:ext cx="5743880" cy="923330"/>
          </a:xfrm>
          <a:prstGeom prst="rect">
            <a:avLst/>
          </a:prstGeom>
        </p:spPr>
        <p:txBody>
          <a:bodyPr wrap="none">
            <a:spAutoFit/>
          </a:bodyPr>
          <a:lstStyle/>
          <a:p>
            <a:r>
              <a:rPr lang="en-US" altLang="zh-TW" sz="5400" dirty="0" smtClean="0">
                <a:solidFill>
                  <a:srgbClr val="00B0F0"/>
                </a:solidFill>
                <a:ea typeface="華康儷中黑" panose="020B0509000000000000" pitchFamily="49" charset="-120"/>
              </a:rPr>
              <a:t>2016</a:t>
            </a:r>
            <a:r>
              <a:rPr lang="zh-TW" altLang="en-US" sz="5400" dirty="0" smtClean="0">
                <a:solidFill>
                  <a:srgbClr val="00B0F0"/>
                </a:solidFill>
                <a:latin typeface="華康儷中黑" panose="020B0509000000000000" pitchFamily="49" charset="-120"/>
                <a:ea typeface="華康儷中黑" panose="020B0509000000000000" pitchFamily="49" charset="-120"/>
              </a:rPr>
              <a:t>美</a:t>
            </a:r>
            <a:r>
              <a:rPr lang="zh-TW" altLang="en-US" sz="5400" dirty="0">
                <a:solidFill>
                  <a:srgbClr val="00B0F0"/>
                </a:solidFill>
                <a:latin typeface="華康儷中黑" panose="020B0509000000000000" pitchFamily="49" charset="-120"/>
                <a:ea typeface="華康儷中黑" panose="020B0509000000000000" pitchFamily="49" charset="-120"/>
              </a:rPr>
              <a:t>安香港年會</a:t>
            </a:r>
          </a:p>
        </p:txBody>
      </p:sp>
      <p:sp>
        <p:nvSpPr>
          <p:cNvPr id="7" name="Rectangle 6"/>
          <p:cNvSpPr/>
          <p:nvPr/>
        </p:nvSpPr>
        <p:spPr>
          <a:xfrm>
            <a:off x="2943102" y="2559879"/>
            <a:ext cx="5646739" cy="461665"/>
          </a:xfrm>
          <a:prstGeom prst="rect">
            <a:avLst/>
          </a:prstGeom>
        </p:spPr>
        <p:txBody>
          <a:bodyPr wrap="none">
            <a:spAutoFit/>
          </a:bodyPr>
          <a:lstStyle/>
          <a:p>
            <a:r>
              <a:rPr lang="en-US" altLang="zh-TW" sz="2400" dirty="0" smtClean="0">
                <a:solidFill>
                  <a:srgbClr val="00B0F0"/>
                </a:solidFill>
                <a:ea typeface="華康儷中黑" panose="020B0509000000000000" pitchFamily="49" charset="-120"/>
              </a:rPr>
              <a:t>2016 Market </a:t>
            </a:r>
            <a:r>
              <a:rPr lang="en-US" altLang="zh-TW" sz="2400" dirty="0">
                <a:solidFill>
                  <a:srgbClr val="00B0F0"/>
                </a:solidFill>
                <a:ea typeface="華康儷中黑" panose="020B0509000000000000" pitchFamily="49" charset="-120"/>
              </a:rPr>
              <a:t>Hong Kong Annual </a:t>
            </a:r>
            <a:r>
              <a:rPr lang="en-US" altLang="zh-TW" sz="2400" dirty="0" smtClean="0">
                <a:solidFill>
                  <a:srgbClr val="00B0F0"/>
                </a:solidFill>
                <a:ea typeface="華康儷中黑" panose="020B0509000000000000" pitchFamily="49" charset="-120"/>
              </a:rPr>
              <a:t>Convention</a:t>
            </a:r>
            <a:endParaRPr lang="en-US" altLang="zh-TW" sz="2400" dirty="0">
              <a:solidFill>
                <a:srgbClr val="00B0F0"/>
              </a:solidFill>
              <a:ea typeface="華康儷中黑" panose="020B0509000000000000" pitchFamily="49" charset="-120"/>
            </a:endParaRPr>
          </a:p>
        </p:txBody>
      </p:sp>
    </p:spTree>
    <p:extLst>
      <p:ext uri="{BB962C8B-B14F-4D97-AF65-F5344CB8AC3E}">
        <p14:creationId xmlns:p14="http://schemas.microsoft.com/office/powerpoint/2010/main" val="1940204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zh-TW" altLang="en-US" sz="3600" dirty="0">
                <a:latin typeface="Calibri" panose="020F0502020204030204" pitchFamily="34" charset="0"/>
                <a:ea typeface="華康儷中黑" panose="020B0509000000000000" pitchFamily="49" charset="-120"/>
              </a:rPr>
              <a:t>碧容健</a:t>
            </a:r>
            <a:r>
              <a:rPr lang="en-US" altLang="zh-TW" sz="3600" dirty="0">
                <a:latin typeface="Calibri" panose="020F0502020204030204" pitchFamily="34" charset="0"/>
                <a:ea typeface="華康儷中黑" panose="020B0509000000000000" pitchFamily="49" charset="-120"/>
              </a:rPr>
              <a:t>®</a:t>
            </a:r>
            <a:r>
              <a:rPr lang="zh-TW" altLang="en-US" sz="3600" dirty="0">
                <a:latin typeface="Calibri" panose="020F0502020204030204" pitchFamily="34" charset="0"/>
                <a:ea typeface="華康儷中黑" panose="020B0509000000000000" pitchFamily="49" charset="-120"/>
              </a:rPr>
              <a:t>如何由內到外保護皮膚？</a:t>
            </a:r>
            <a:r>
              <a:rPr lang="en-US" altLang="zh-TW" sz="2800" dirty="0" smtClean="0">
                <a:latin typeface="Calibri" panose="020F0502020204030204" pitchFamily="34" charset="0"/>
                <a:ea typeface="華康儷中黑" panose="020B0509000000000000" pitchFamily="49" charset="-120"/>
              </a:rPr>
              <a:t/>
            </a:r>
            <a:br>
              <a:rPr lang="en-US" altLang="zh-TW" sz="2800" dirty="0" smtClean="0">
                <a:latin typeface="Calibri" panose="020F0502020204030204" pitchFamily="34" charset="0"/>
                <a:ea typeface="華康儷中黑" panose="020B0509000000000000" pitchFamily="49" charset="-120"/>
              </a:rPr>
            </a:br>
            <a:r>
              <a:rPr lang="en-US" sz="2800" dirty="0" smtClean="0">
                <a:latin typeface="Calibri" panose="020F0502020204030204" pitchFamily="34" charset="0"/>
                <a:ea typeface="華康儷中黑" panose="020B0509000000000000" pitchFamily="49" charset="-120"/>
              </a:rPr>
              <a:t>How Pycnogenol helps from both inside and out?</a:t>
            </a:r>
            <a:endParaRPr lang="en-US" sz="2800" dirty="0">
              <a:latin typeface="Calibri" panose="020F0502020204030204" pitchFamily="34" charset="0"/>
              <a:ea typeface="華康儷中黑" panose="020B0509000000000000" pitchFamily="49" charset="-120"/>
            </a:endParaRPr>
          </a:p>
        </p:txBody>
      </p:sp>
      <p:sp>
        <p:nvSpPr>
          <p:cNvPr id="3" name="Content Placeholder 2"/>
          <p:cNvSpPr>
            <a:spLocks noGrp="1"/>
          </p:cNvSpPr>
          <p:nvPr>
            <p:ph idx="1"/>
          </p:nvPr>
        </p:nvSpPr>
        <p:spPr>
          <a:xfrm>
            <a:off x="4724400" y="1352550"/>
            <a:ext cx="3962400" cy="3394472"/>
          </a:xfrm>
        </p:spPr>
        <p:txBody>
          <a:bodyPr/>
          <a:lstStyle/>
          <a:p>
            <a:pPr>
              <a:buFont typeface="Wingdings" panose="05000000000000000000" pitchFamily="2" charset="2"/>
              <a:buChar char="ü"/>
            </a:pPr>
            <a:r>
              <a:rPr lang="en-US" sz="2600" dirty="0" smtClean="0"/>
              <a:t>Wrinkles</a:t>
            </a:r>
          </a:p>
          <a:p>
            <a:pPr>
              <a:buFont typeface="Wingdings" panose="05000000000000000000" pitchFamily="2" charset="2"/>
              <a:buChar char="ü"/>
            </a:pPr>
            <a:r>
              <a:rPr lang="en-US" sz="2600" dirty="0" smtClean="0"/>
              <a:t>Hyper-pigmentation and brown spots</a:t>
            </a:r>
          </a:p>
          <a:p>
            <a:pPr>
              <a:buFont typeface="Wingdings" panose="05000000000000000000" pitchFamily="2" charset="2"/>
              <a:buChar char="ü"/>
            </a:pPr>
            <a:r>
              <a:rPr lang="en-US" sz="2600" dirty="0" err="1" smtClean="0"/>
              <a:t>Suncare</a:t>
            </a:r>
            <a:endParaRPr lang="en-US" sz="2600" dirty="0" smtClean="0"/>
          </a:p>
          <a:p>
            <a:pPr>
              <a:buFont typeface="Wingdings" panose="05000000000000000000" pitchFamily="2" charset="2"/>
              <a:buChar char="ü"/>
            </a:pPr>
            <a:r>
              <a:rPr lang="en-US" sz="2600" dirty="0" smtClean="0"/>
              <a:t>Scar</a:t>
            </a:r>
          </a:p>
          <a:p>
            <a:pPr>
              <a:buFont typeface="Wingdings" panose="05000000000000000000" pitchFamily="2" charset="2"/>
              <a:buChar char="ü"/>
            </a:pPr>
            <a:r>
              <a:rPr lang="en-US" sz="2600" dirty="0" smtClean="0"/>
              <a:t>Scar Formation</a:t>
            </a:r>
          </a:p>
        </p:txBody>
      </p:sp>
      <p:sp>
        <p:nvSpPr>
          <p:cNvPr id="4" name="TextBox 3"/>
          <p:cNvSpPr txBox="1"/>
          <p:nvPr/>
        </p:nvSpPr>
        <p:spPr>
          <a:xfrm>
            <a:off x="152400" y="4781550"/>
            <a:ext cx="2921031" cy="338554"/>
          </a:xfrm>
          <a:prstGeom prst="rect">
            <a:avLst/>
          </a:prstGeom>
          <a:noFill/>
        </p:spPr>
        <p:txBody>
          <a:bodyPr wrap="square" rtlCol="0">
            <a:spAutoFit/>
          </a:bodyPr>
          <a:lstStyle/>
          <a:p>
            <a:r>
              <a:rPr lang="en-US" sz="1600" dirty="0" smtClean="0"/>
              <a:t>Source: </a:t>
            </a:r>
            <a:r>
              <a:rPr lang="en-US" sz="1600" dirty="0" smtClean="0">
                <a:hlinkClick r:id="rId2"/>
              </a:rPr>
              <a:t>www.pycnogenol.com</a:t>
            </a:r>
            <a:r>
              <a:rPr lang="en-US" sz="1600" dirty="0" smtClean="0"/>
              <a:t> </a:t>
            </a:r>
            <a:endParaRPr lang="en-US" sz="1600" dirty="0"/>
          </a:p>
        </p:txBody>
      </p:sp>
      <p:sp>
        <p:nvSpPr>
          <p:cNvPr id="5" name="Content Placeholder 2"/>
          <p:cNvSpPr txBox="1">
            <a:spLocks/>
          </p:cNvSpPr>
          <p:nvPr/>
        </p:nvSpPr>
        <p:spPr>
          <a:xfrm>
            <a:off x="554665" y="1463278"/>
            <a:ext cx="3962400" cy="33944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pPr>
            <a:r>
              <a:rPr lang="zh-TW" altLang="en-US" sz="2800" dirty="0">
                <a:latin typeface="Calibri" panose="020F0502020204030204" pitchFamily="34" charset="0"/>
                <a:ea typeface="華康儷中黑" panose="020B0509000000000000" pitchFamily="49" charset="-120"/>
              </a:rPr>
              <a:t>減少</a:t>
            </a:r>
            <a:r>
              <a:rPr lang="zh-TW" altLang="en-US" sz="2800" dirty="0" smtClean="0">
                <a:latin typeface="Calibri" panose="020F0502020204030204" pitchFamily="34" charset="0"/>
                <a:ea typeface="華康儷中黑" panose="020B0509000000000000" pitchFamily="49" charset="-120"/>
              </a:rPr>
              <a:t>皺紋</a:t>
            </a:r>
            <a:endParaRPr lang="en-US" altLang="zh-TW" sz="2800" dirty="0" smtClean="0">
              <a:latin typeface="Calibri" panose="020F0502020204030204" pitchFamily="34" charset="0"/>
              <a:ea typeface="華康儷中黑" panose="020B0509000000000000" pitchFamily="49" charset="-120"/>
            </a:endParaRPr>
          </a:p>
          <a:p>
            <a:pPr>
              <a:buFont typeface="Wingdings" panose="05000000000000000000" pitchFamily="2" charset="2"/>
              <a:buChar char="ü"/>
            </a:pPr>
            <a:r>
              <a:rPr lang="zh-TW" altLang="en-US" sz="2800" dirty="0">
                <a:latin typeface="Calibri" panose="020F0502020204030204" pitchFamily="34" charset="0"/>
                <a:ea typeface="華康儷中黑" panose="020B0509000000000000" pitchFamily="49" charset="-120"/>
              </a:rPr>
              <a:t>淡化</a:t>
            </a:r>
            <a:r>
              <a:rPr lang="zh-TW" altLang="en-US" sz="2800" dirty="0" smtClean="0">
                <a:latin typeface="Calibri" panose="020F0502020204030204" pitchFamily="34" charset="0"/>
                <a:ea typeface="華康儷中黑" panose="020B0509000000000000" pitchFamily="49" charset="-120"/>
              </a:rPr>
              <a:t>色</a:t>
            </a:r>
            <a:r>
              <a:rPr lang="zh-TW" altLang="en-US" sz="2800" dirty="0">
                <a:latin typeface="Calibri" panose="020F0502020204030204" pitchFamily="34" charset="0"/>
                <a:ea typeface="華康儷中黑" panose="020B0509000000000000" pitchFamily="49" charset="-120"/>
              </a:rPr>
              <a:t>素沉</a:t>
            </a:r>
            <a:r>
              <a:rPr lang="zh-TW" altLang="en-US" sz="2800" dirty="0" smtClean="0">
                <a:latin typeface="Calibri" panose="020F0502020204030204" pitchFamily="34" charset="0"/>
                <a:ea typeface="華康儷中黑" panose="020B0509000000000000" pitchFamily="49" charset="-120"/>
              </a:rPr>
              <a:t>澱及色斑</a:t>
            </a:r>
            <a:endParaRPr lang="en-US" altLang="zh-TW" sz="2800" dirty="0" smtClean="0">
              <a:latin typeface="Calibri" panose="020F0502020204030204" pitchFamily="34" charset="0"/>
              <a:ea typeface="華康儷中黑" panose="020B0509000000000000" pitchFamily="49" charset="-120"/>
            </a:endParaRPr>
          </a:p>
          <a:p>
            <a:pPr>
              <a:buFont typeface="Wingdings" panose="05000000000000000000" pitchFamily="2" charset="2"/>
              <a:buChar char="ü"/>
            </a:pPr>
            <a:r>
              <a:rPr lang="zh-TW" altLang="en-US" sz="2800" dirty="0" smtClean="0">
                <a:latin typeface="Calibri" panose="020F0502020204030204" pitchFamily="34" charset="0"/>
                <a:ea typeface="華康儷中黑" panose="020B0509000000000000" pitchFamily="49" charset="-120"/>
              </a:rPr>
              <a:t>防曬</a:t>
            </a:r>
            <a:endParaRPr lang="en-US" altLang="zh-TW" sz="2800" dirty="0" smtClean="0">
              <a:latin typeface="Calibri" panose="020F0502020204030204" pitchFamily="34" charset="0"/>
              <a:ea typeface="華康儷中黑" panose="020B0509000000000000" pitchFamily="49" charset="-120"/>
            </a:endParaRPr>
          </a:p>
          <a:p>
            <a:pPr>
              <a:buFont typeface="Wingdings" panose="05000000000000000000" pitchFamily="2" charset="2"/>
              <a:buChar char="ü"/>
            </a:pPr>
            <a:r>
              <a:rPr lang="zh-TW" altLang="en-US" sz="2800" dirty="0" smtClean="0">
                <a:latin typeface="Calibri" panose="020F0502020204030204" pitchFamily="34" charset="0"/>
                <a:ea typeface="華康儷中黑" panose="020B0509000000000000" pitchFamily="49" charset="-120"/>
              </a:rPr>
              <a:t>減</a:t>
            </a:r>
            <a:r>
              <a:rPr lang="zh-TW" altLang="en-US" sz="2800" dirty="0">
                <a:latin typeface="Calibri" panose="020F0502020204030204" pitchFamily="34" charset="0"/>
                <a:ea typeface="華康儷中黑" panose="020B0509000000000000" pitchFamily="49" charset="-120"/>
              </a:rPr>
              <a:t>退</a:t>
            </a:r>
            <a:r>
              <a:rPr lang="zh-TW" altLang="en-US" sz="2800" dirty="0" smtClean="0">
                <a:latin typeface="Calibri" panose="020F0502020204030204" pitchFamily="34" charset="0"/>
                <a:ea typeface="華康儷中黑" panose="020B0509000000000000" pitchFamily="49" charset="-120"/>
              </a:rPr>
              <a:t>疤痕</a:t>
            </a:r>
            <a:endParaRPr lang="en-US" altLang="zh-TW" sz="2800" dirty="0" smtClean="0">
              <a:latin typeface="Calibri" panose="020F0502020204030204" pitchFamily="34" charset="0"/>
              <a:ea typeface="華康儷中黑" panose="020B0509000000000000" pitchFamily="49" charset="-120"/>
            </a:endParaRPr>
          </a:p>
          <a:p>
            <a:pPr>
              <a:buFont typeface="Wingdings" panose="05000000000000000000" pitchFamily="2" charset="2"/>
              <a:buChar char="ü"/>
            </a:pPr>
            <a:r>
              <a:rPr lang="zh-TW" altLang="en-US" sz="2800" dirty="0" smtClean="0">
                <a:latin typeface="Calibri" panose="020F0502020204030204" pitchFamily="34" charset="0"/>
                <a:ea typeface="華康儷中黑" panose="020B0509000000000000" pitchFamily="49" charset="-120"/>
              </a:rPr>
              <a:t>降低疤痕形成</a:t>
            </a:r>
            <a:endParaRPr lang="en-US" sz="2800" dirty="0" smtClean="0">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819490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50"/>
            <a:ext cx="8229600" cy="857250"/>
          </a:xfrm>
        </p:spPr>
        <p:txBody>
          <a:bodyPr/>
          <a:lstStyle/>
          <a:p>
            <a:pPr algn="l"/>
            <a:r>
              <a:rPr lang="zh-TW" altLang="en-US" sz="3600" dirty="0">
                <a:latin typeface="Calibri" panose="020F0502020204030204" pitchFamily="34" charset="0"/>
                <a:ea typeface="華康儷中黑" panose="020B0509000000000000" pitchFamily="49" charset="-120"/>
              </a:rPr>
              <a:t>碧容健</a:t>
            </a:r>
            <a:r>
              <a:rPr lang="en-US" altLang="zh-TW" sz="3600" dirty="0" smtClean="0">
                <a:latin typeface="Calibri" panose="020F0502020204030204" pitchFamily="34" charset="0"/>
                <a:ea typeface="華康儷中黑" panose="020B0509000000000000" pitchFamily="49" charset="-120"/>
              </a:rPr>
              <a:t>®</a:t>
            </a:r>
            <a:r>
              <a:rPr lang="zh-TW" altLang="en-US" sz="3600" dirty="0" smtClean="0">
                <a:latin typeface="Calibri" panose="020F0502020204030204" pitchFamily="34" charset="0"/>
                <a:ea typeface="華康儷中黑" panose="020B0509000000000000" pitchFamily="49" charset="-120"/>
              </a:rPr>
              <a:t>提</a:t>
            </a:r>
            <a:r>
              <a:rPr lang="zh-TW" altLang="en-US" sz="3600" dirty="0">
                <a:latin typeface="Calibri" panose="020F0502020204030204" pitchFamily="34" charset="0"/>
                <a:ea typeface="華康儷中黑" panose="020B0509000000000000" pitchFamily="49" charset="-120"/>
              </a:rPr>
              <a:t>高皮膚中的血液微循環 </a:t>
            </a:r>
            <a:r>
              <a:rPr lang="en-US" altLang="zh-TW" sz="2800" dirty="0" smtClean="0">
                <a:latin typeface="Calibri" panose="020F0502020204030204" pitchFamily="34" charset="0"/>
                <a:ea typeface="華康儷中黑" panose="020B0509000000000000" pitchFamily="49" charset="-120"/>
              </a:rPr>
              <a:t/>
            </a:r>
            <a:br>
              <a:rPr lang="en-US" altLang="zh-TW" sz="2800" dirty="0" smtClean="0">
                <a:latin typeface="Calibri" panose="020F0502020204030204" pitchFamily="34" charset="0"/>
                <a:ea typeface="華康儷中黑" panose="020B0509000000000000" pitchFamily="49" charset="-120"/>
              </a:rPr>
            </a:br>
            <a:r>
              <a:rPr lang="en-US" sz="2600" dirty="0" err="1" smtClean="0">
                <a:latin typeface="Calibri" panose="020F0502020204030204" pitchFamily="34" charset="0"/>
                <a:ea typeface="華康儷中黑" panose="020B0509000000000000" pitchFamily="49" charset="-120"/>
              </a:rPr>
              <a:t>Pycnogenol</a:t>
            </a:r>
            <a:r>
              <a:rPr lang="en-US" sz="2600" dirty="0" smtClean="0">
                <a:latin typeface="Calibri" panose="020F0502020204030204" pitchFamily="34" charset="0"/>
                <a:ea typeface="華康儷中黑" panose="020B0509000000000000" pitchFamily="49" charset="-120"/>
              </a:rPr>
              <a:t> enhances blood micro-circulation in the skin</a:t>
            </a:r>
            <a:endParaRPr lang="en-US" sz="2600" dirty="0">
              <a:latin typeface="Calibri" panose="020F0502020204030204" pitchFamily="34" charset="0"/>
              <a:ea typeface="華康儷中黑" panose="020B0509000000000000" pitchFamily="49" charset="-12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2978387"/>
            <a:ext cx="2057400" cy="216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4854777"/>
            <a:ext cx="2921031" cy="307777"/>
          </a:xfrm>
          <a:prstGeom prst="rect">
            <a:avLst/>
          </a:prstGeom>
          <a:noFill/>
        </p:spPr>
        <p:txBody>
          <a:bodyPr wrap="square" rtlCol="0">
            <a:spAutoFit/>
          </a:bodyPr>
          <a:lstStyle/>
          <a:p>
            <a:r>
              <a:rPr lang="en-US" sz="1400" dirty="0" smtClean="0"/>
              <a:t>Source: </a:t>
            </a:r>
            <a:r>
              <a:rPr lang="en-US" sz="1400" dirty="0" smtClean="0">
                <a:hlinkClick r:id="rId4"/>
              </a:rPr>
              <a:t>www.pycnogenol.com</a:t>
            </a:r>
            <a:r>
              <a:rPr lang="en-US" sz="1400" dirty="0" smtClean="0"/>
              <a:t> </a:t>
            </a:r>
            <a:endParaRPr lang="en-US" sz="1400" dirty="0"/>
          </a:p>
        </p:txBody>
      </p:sp>
      <p:sp>
        <p:nvSpPr>
          <p:cNvPr id="6" name="Content Placeholder 2"/>
          <p:cNvSpPr txBox="1">
            <a:spLocks/>
          </p:cNvSpPr>
          <p:nvPr/>
        </p:nvSpPr>
        <p:spPr>
          <a:xfrm>
            <a:off x="152400" y="1103114"/>
            <a:ext cx="8534401" cy="16972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zh-TW" altLang="en-US" sz="2400" dirty="0">
                <a:latin typeface="Calibri" panose="020F0502020204030204" pitchFamily="34" charset="0"/>
                <a:ea typeface="華康儷中黑" panose="020B0509000000000000" pitchFamily="49" charset="-120"/>
              </a:rPr>
              <a:t>碧容健</a:t>
            </a:r>
            <a:r>
              <a:rPr lang="en-US" altLang="zh-TW" sz="2400" dirty="0">
                <a:latin typeface="Calibri" panose="020F0502020204030204" pitchFamily="34" charset="0"/>
                <a:ea typeface="華康儷中黑" panose="020B0509000000000000" pitchFamily="49" charset="-120"/>
              </a:rPr>
              <a:t>®</a:t>
            </a:r>
            <a:r>
              <a:rPr lang="zh-TW" altLang="en-US" sz="2400" dirty="0">
                <a:latin typeface="Calibri" panose="020F0502020204030204" pitchFamily="34" charset="0"/>
                <a:ea typeface="華康儷中黑" panose="020B0509000000000000" pitchFamily="49" charset="-120"/>
              </a:rPr>
              <a:t>增強內皮型一氧化氮（</a:t>
            </a:r>
            <a:r>
              <a:rPr lang="en-US" altLang="zh-TW" sz="2400" dirty="0">
                <a:latin typeface="Calibri" panose="020F0502020204030204" pitchFamily="34" charset="0"/>
                <a:ea typeface="華康儷中黑" panose="020B0509000000000000" pitchFamily="49" charset="-120"/>
              </a:rPr>
              <a:t>NO</a:t>
            </a:r>
            <a:r>
              <a:rPr lang="zh-TW" altLang="en-US" sz="2400" dirty="0">
                <a:latin typeface="Calibri" panose="020F0502020204030204" pitchFamily="34" charset="0"/>
                <a:ea typeface="華康儷中黑" panose="020B0509000000000000" pitchFamily="49" charset="-120"/>
              </a:rPr>
              <a:t>）的生</a:t>
            </a:r>
            <a:r>
              <a:rPr lang="zh-TW" altLang="en-US" sz="2400" dirty="0" smtClean="0">
                <a:latin typeface="Calibri" panose="020F0502020204030204" pitchFamily="34" charset="0"/>
                <a:ea typeface="華康儷中黑" panose="020B0509000000000000" pitchFamily="49" charset="-120"/>
              </a:rPr>
              <a:t>成</a:t>
            </a:r>
            <a:endParaRPr lang="en-US" altLang="zh-TW" sz="2400" dirty="0" smtClean="0">
              <a:latin typeface="Calibri" panose="020F0502020204030204" pitchFamily="34" charset="0"/>
              <a:ea typeface="華康儷中黑" panose="020B0509000000000000" pitchFamily="49" charset="-120"/>
            </a:endParaRPr>
          </a:p>
          <a:p>
            <a:pPr>
              <a:spcBef>
                <a:spcPts val="0"/>
              </a:spcBef>
            </a:pPr>
            <a:r>
              <a:rPr lang="zh-TW" altLang="en-US" sz="2400" dirty="0">
                <a:latin typeface="Calibri" panose="020F0502020204030204" pitchFamily="34" charset="0"/>
                <a:ea typeface="華康儷中黑" panose="020B0509000000000000" pitchFamily="49" charset="-120"/>
              </a:rPr>
              <a:t>口服補充碧容健</a:t>
            </a:r>
            <a:r>
              <a:rPr lang="en-US" altLang="zh-TW" sz="2400" dirty="0">
                <a:latin typeface="Calibri" panose="020F0502020204030204" pitchFamily="34" charset="0"/>
                <a:ea typeface="華康儷中黑" panose="020B0509000000000000" pitchFamily="49" charset="-120"/>
              </a:rPr>
              <a:t>®</a:t>
            </a:r>
            <a:r>
              <a:rPr lang="zh-TW" altLang="en-US" sz="2400" dirty="0">
                <a:latin typeface="Calibri" panose="020F0502020204030204" pitchFamily="34" charset="0"/>
                <a:ea typeface="華康儷中黑" panose="020B0509000000000000" pitchFamily="49" charset="-120"/>
              </a:rPr>
              <a:t>可改善皮膚的血液循環和氧分壓，並降低二氧化碳濃度</a:t>
            </a:r>
            <a:r>
              <a:rPr lang="zh-TW" altLang="en-US" sz="2400" dirty="0" smtClean="0">
                <a:latin typeface="Calibri" panose="020F0502020204030204" pitchFamily="34" charset="0"/>
                <a:ea typeface="華康儷中黑" panose="020B0509000000000000" pitchFamily="49" charset="-120"/>
              </a:rPr>
              <a:t>。改</a:t>
            </a:r>
            <a:r>
              <a:rPr lang="zh-TW" altLang="en-US" sz="2400" dirty="0">
                <a:latin typeface="Calibri" panose="020F0502020204030204" pitchFamily="34" charset="0"/>
                <a:ea typeface="華康儷中黑" panose="020B0509000000000000" pitchFamily="49" charset="-120"/>
              </a:rPr>
              <a:t>善皮膚血液循環，保證更適宜地提供各種重要營養物質，以及更加良好的水合作用，維持皮膚活力。</a:t>
            </a:r>
            <a:endParaRPr lang="en-US" sz="2400" dirty="0">
              <a:latin typeface="Calibri" panose="020F0502020204030204" pitchFamily="34" charset="0"/>
              <a:ea typeface="華康儷中黑" panose="020B0509000000000000" pitchFamily="49" charset="-120"/>
            </a:endParaRPr>
          </a:p>
        </p:txBody>
      </p:sp>
      <p:sp>
        <p:nvSpPr>
          <p:cNvPr id="3" name="Content Placeholder 2"/>
          <p:cNvSpPr>
            <a:spLocks noGrp="1"/>
          </p:cNvSpPr>
          <p:nvPr>
            <p:ph idx="1"/>
          </p:nvPr>
        </p:nvSpPr>
        <p:spPr>
          <a:xfrm>
            <a:off x="152400" y="2627114"/>
            <a:ext cx="7239000" cy="1697236"/>
          </a:xfrm>
        </p:spPr>
        <p:txBody>
          <a:bodyPr/>
          <a:lstStyle/>
          <a:p>
            <a:pPr>
              <a:spcBef>
                <a:spcPts val="0"/>
              </a:spcBef>
            </a:pPr>
            <a:r>
              <a:rPr lang="en-US" sz="2000" dirty="0" smtClean="0"/>
              <a:t>Pycnogenol enhances generation of endothelial nitric oxide (NO)</a:t>
            </a:r>
          </a:p>
          <a:p>
            <a:pPr>
              <a:spcBef>
                <a:spcPts val="0"/>
              </a:spcBef>
            </a:pPr>
            <a:r>
              <a:rPr lang="en-US" sz="2000" dirty="0" smtClean="0"/>
              <a:t>Taken orally, Pycnogenol was found to increase blood perfusion of the skin and oxygen partial pressure increased and, conversely, carbon dioxide concentration decreased.</a:t>
            </a:r>
          </a:p>
          <a:p>
            <a:pPr>
              <a:spcBef>
                <a:spcPts val="0"/>
              </a:spcBef>
            </a:pPr>
            <a:r>
              <a:rPr lang="en-US" sz="2000" dirty="0" smtClean="0"/>
              <a:t>Improved blood perfusion warrants optimal supply with all important nutrients, as well as better hydration </a:t>
            </a:r>
            <a:endParaRPr lang="en-US" sz="2000" dirty="0"/>
          </a:p>
        </p:txBody>
      </p:sp>
    </p:spTree>
    <p:extLst>
      <p:ext uri="{BB962C8B-B14F-4D97-AF65-F5344CB8AC3E}">
        <p14:creationId xmlns:p14="http://schemas.microsoft.com/office/powerpoint/2010/main" val="2363623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610600" cy="857250"/>
          </a:xfrm>
        </p:spPr>
        <p:txBody>
          <a:bodyPr/>
          <a:lstStyle/>
          <a:p>
            <a:pPr marL="0" indent="0" algn="l">
              <a:spcBef>
                <a:spcPts val="0"/>
              </a:spcBef>
            </a:pPr>
            <a:r>
              <a:rPr lang="zh-TW" altLang="en-US" sz="2800" dirty="0">
                <a:latin typeface="Calibri" panose="020F0502020204030204" pitchFamily="34" charset="0"/>
                <a:ea typeface="華康儷中黑" panose="020B0509000000000000" pitchFamily="49" charset="-120"/>
              </a:rPr>
              <a:t>碧容健</a:t>
            </a:r>
            <a:r>
              <a:rPr lang="en-US" altLang="zh-TW" sz="2800" dirty="0">
                <a:latin typeface="Calibri" panose="020F0502020204030204" pitchFamily="34" charset="0"/>
                <a:ea typeface="華康儷中黑" panose="020B0509000000000000" pitchFamily="49" charset="-120"/>
              </a:rPr>
              <a:t>®</a:t>
            </a:r>
            <a:r>
              <a:rPr lang="zh-TW" altLang="en-US" sz="2800" dirty="0">
                <a:latin typeface="Calibri" panose="020F0502020204030204" pitchFamily="34" charset="0"/>
                <a:ea typeface="華康儷中黑" panose="020B0509000000000000" pitchFamily="49" charset="-120"/>
              </a:rPr>
              <a:t>影</a:t>
            </a:r>
            <a:r>
              <a:rPr lang="zh-TW" altLang="en-US" sz="2800" dirty="0" smtClean="0">
                <a:latin typeface="Calibri" panose="020F0502020204030204" pitchFamily="34" charset="0"/>
                <a:ea typeface="華康儷中黑" panose="020B0509000000000000" pitchFamily="49" charset="-120"/>
              </a:rPr>
              <a:t>響女性皮</a:t>
            </a:r>
            <a:r>
              <a:rPr lang="zh-TW" altLang="en-US" sz="2800" dirty="0">
                <a:latin typeface="Calibri" panose="020F0502020204030204" pitchFamily="34" charset="0"/>
                <a:ea typeface="華康儷中黑" panose="020B0509000000000000" pitchFamily="49" charset="-120"/>
              </a:rPr>
              <a:t>膚彈性和水合配合增加</a:t>
            </a:r>
            <a:r>
              <a:rPr lang="en-US" altLang="zh-TW" sz="2800" dirty="0">
                <a:latin typeface="Calibri" panose="020F0502020204030204" pitchFamily="34" charset="0"/>
                <a:ea typeface="華康儷中黑" panose="020B0509000000000000" pitchFamily="49" charset="-120"/>
              </a:rPr>
              <a:t>I</a:t>
            </a:r>
            <a:r>
              <a:rPr lang="zh-TW" altLang="en-US" sz="2800" dirty="0">
                <a:latin typeface="Calibri" panose="020F0502020204030204" pitchFamily="34" charset="0"/>
                <a:ea typeface="華康儷中黑" panose="020B0509000000000000" pitchFamily="49" charset="-120"/>
              </a:rPr>
              <a:t>型膠原和玻尿酸合成酵素基</a:t>
            </a:r>
            <a:r>
              <a:rPr lang="zh-TW" altLang="en-US" sz="2800" dirty="0" smtClean="0">
                <a:latin typeface="Calibri" panose="020F0502020204030204" pitchFamily="34" charset="0"/>
                <a:ea typeface="華康儷中黑" panose="020B0509000000000000" pitchFamily="49" charset="-120"/>
              </a:rPr>
              <a:t>因</a:t>
            </a:r>
            <a:r>
              <a:rPr lang="en-US" altLang="zh-TW" sz="2800" dirty="0" smtClean="0">
                <a:latin typeface="Calibri" panose="020F0502020204030204" pitchFamily="34" charset="0"/>
                <a:ea typeface="華康儷中黑" panose="020B0509000000000000" pitchFamily="49" charset="-120"/>
              </a:rPr>
              <a:t/>
            </a:r>
            <a:br>
              <a:rPr lang="en-US" altLang="zh-TW" sz="2800" dirty="0" smtClean="0">
                <a:latin typeface="Calibri" panose="020F0502020204030204" pitchFamily="34" charset="0"/>
                <a:ea typeface="華康儷中黑" panose="020B0509000000000000" pitchFamily="49" charset="-120"/>
              </a:rPr>
            </a:br>
            <a:r>
              <a:rPr lang="en-US" sz="1800" dirty="0" err="1" smtClean="0">
                <a:latin typeface="Calibri" panose="020F0502020204030204" pitchFamily="34" charset="0"/>
                <a:ea typeface="華康儷中黑" panose="020B0509000000000000" pitchFamily="49" charset="-120"/>
              </a:rPr>
              <a:t>Pycnogenol</a:t>
            </a:r>
            <a:r>
              <a:rPr lang="en-US" sz="1800" dirty="0">
                <a:latin typeface="Calibri" panose="020F0502020204030204" pitchFamily="34" charset="0"/>
                <a:ea typeface="華康儷中黑" panose="020B0509000000000000" pitchFamily="49" charset="-120"/>
              </a:rPr>
              <a:t>® effects on skin elasticity and hydration coincide with increased gene expressions of collagen type I and hyaluronic acid synthase in women.</a:t>
            </a:r>
            <a:br>
              <a:rPr lang="en-US" sz="1800" dirty="0">
                <a:latin typeface="Calibri" panose="020F0502020204030204" pitchFamily="34" charset="0"/>
                <a:ea typeface="華康儷中黑" panose="020B0509000000000000" pitchFamily="49" charset="-120"/>
              </a:rPr>
            </a:br>
            <a:endParaRPr lang="en-US" sz="1700" dirty="0">
              <a:latin typeface="Calibri" panose="020F0502020204030204" pitchFamily="34" charset="0"/>
              <a:ea typeface="華康儷中黑" panose="020B0509000000000000" pitchFamily="49" charset="-12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5313"/>
            <a:ext cx="2026828"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57400" y="4867930"/>
            <a:ext cx="5257800" cy="523220"/>
          </a:xfrm>
          <a:prstGeom prst="rect">
            <a:avLst/>
          </a:prstGeom>
          <a:noFill/>
        </p:spPr>
        <p:txBody>
          <a:bodyPr wrap="square" rtlCol="0">
            <a:spAutoFit/>
          </a:bodyPr>
          <a:lstStyle/>
          <a:p>
            <a:r>
              <a:rPr lang="en-US" sz="1400" dirty="0" smtClean="0"/>
              <a:t>Source: </a:t>
            </a:r>
            <a:r>
              <a:rPr lang="en-US" sz="1400" dirty="0">
                <a:hlinkClick r:id="rId4"/>
              </a:rPr>
              <a:t>http://</a:t>
            </a:r>
            <a:r>
              <a:rPr lang="en-US" sz="1400" dirty="0" smtClean="0">
                <a:hlinkClick r:id="rId4"/>
              </a:rPr>
              <a:t>www.ncbi.nlm.nih.gov/pubmed/22270036</a:t>
            </a:r>
            <a:r>
              <a:rPr lang="en-US" sz="1400" dirty="0" smtClean="0"/>
              <a:t>  </a:t>
            </a:r>
            <a:endParaRPr lang="en-US" sz="1400" dirty="0"/>
          </a:p>
          <a:p>
            <a:r>
              <a:rPr lang="en-US" sz="1400" dirty="0" smtClean="0"/>
              <a:t> </a:t>
            </a:r>
            <a:endParaRPr lang="en-US" sz="1400" dirty="0"/>
          </a:p>
        </p:txBody>
      </p:sp>
      <p:sp>
        <p:nvSpPr>
          <p:cNvPr id="6" name="Title 1"/>
          <p:cNvSpPr txBox="1">
            <a:spLocks/>
          </p:cNvSpPr>
          <p:nvPr/>
        </p:nvSpPr>
        <p:spPr>
          <a:xfrm>
            <a:off x="228600" y="1790700"/>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zh-TW" altLang="en-US" sz="2400" dirty="0" smtClean="0">
                <a:latin typeface="Calibri" panose="020F0502020204030204" pitchFamily="34" charset="0"/>
                <a:ea typeface="華康儷中黑" panose="020B0509000000000000" pitchFamily="49" charset="-120"/>
              </a:rPr>
              <a:t>結論：</a:t>
            </a:r>
            <a:r>
              <a:rPr lang="en-US" altLang="zh-TW" sz="2400" dirty="0" smtClean="0">
                <a:latin typeface="Calibri" panose="020F0502020204030204" pitchFamily="34" charset="0"/>
                <a:ea typeface="華康儷中黑" panose="020B0509000000000000" pitchFamily="49" charset="-120"/>
              </a:rPr>
              <a:t/>
            </a:r>
            <a:br>
              <a:rPr lang="en-US" altLang="zh-TW" sz="2400" dirty="0" smtClean="0">
                <a:latin typeface="Calibri" panose="020F0502020204030204" pitchFamily="34" charset="0"/>
                <a:ea typeface="華康儷中黑" panose="020B0509000000000000" pitchFamily="49" charset="-120"/>
              </a:rPr>
            </a:br>
            <a:r>
              <a:rPr lang="zh-TW" altLang="en-US" sz="2400" dirty="0" smtClean="0">
                <a:latin typeface="Calibri" panose="020F0502020204030204" pitchFamily="34" charset="0"/>
                <a:ea typeface="華康儷中黑" panose="020B0509000000000000" pitchFamily="49" charset="-120"/>
              </a:rPr>
              <a:t>證實碧容健</a:t>
            </a:r>
            <a:r>
              <a:rPr lang="en-US" altLang="zh-TW" sz="2400" dirty="0" smtClean="0">
                <a:latin typeface="Calibri" panose="020F0502020204030204" pitchFamily="34" charset="0"/>
                <a:ea typeface="華康儷中黑" panose="020B0509000000000000" pitchFamily="49" charset="-120"/>
              </a:rPr>
              <a:t>®</a:t>
            </a:r>
            <a:r>
              <a:rPr lang="zh-TW" altLang="en-US" sz="2400" dirty="0" smtClean="0">
                <a:latin typeface="Calibri" panose="020F0502020204030204" pitchFamily="34" charset="0"/>
                <a:ea typeface="華康儷中黑" panose="020B0509000000000000" pitchFamily="49" charset="-120"/>
              </a:rPr>
              <a:t>營養補充品有助增加人體皮膚水份和彈性，對抗皮膚提前老化。</a:t>
            </a:r>
            <a:r>
              <a:rPr lang="en-US" altLang="zh-TW" sz="1800" dirty="0" smtClean="0">
                <a:latin typeface="Calibri" panose="020F0502020204030204" pitchFamily="34" charset="0"/>
                <a:ea typeface="華康儷中黑" panose="020B0509000000000000" pitchFamily="49" charset="-120"/>
              </a:rPr>
              <a:t/>
            </a:r>
            <a:br>
              <a:rPr lang="en-US" altLang="zh-TW" sz="1800" dirty="0" smtClean="0">
                <a:latin typeface="Calibri" panose="020F0502020204030204" pitchFamily="34" charset="0"/>
                <a:ea typeface="華康儷中黑" panose="020B0509000000000000" pitchFamily="49" charset="-120"/>
              </a:rPr>
            </a:br>
            <a:endParaRPr lang="en-US" sz="1600" dirty="0">
              <a:latin typeface="Calibri" panose="020F0502020204030204" pitchFamily="34" charset="0"/>
              <a:ea typeface="華康儷中黑" panose="020B0509000000000000" pitchFamily="49" charset="-120"/>
            </a:endParaRPr>
          </a:p>
        </p:txBody>
      </p:sp>
      <p:sp>
        <p:nvSpPr>
          <p:cNvPr id="7" name="Title 1"/>
          <p:cNvSpPr txBox="1">
            <a:spLocks/>
          </p:cNvSpPr>
          <p:nvPr/>
        </p:nvSpPr>
        <p:spPr>
          <a:xfrm>
            <a:off x="228600" y="2952750"/>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000" dirty="0" smtClean="0">
                <a:latin typeface="Calibri" panose="020F0502020204030204" pitchFamily="34" charset="0"/>
                <a:ea typeface="華康儷中黑" panose="020B0509000000000000" pitchFamily="49" charset="-120"/>
              </a:rPr>
              <a:t>CONCLUSIONS:</a:t>
            </a:r>
            <a:br>
              <a:rPr lang="en-US" sz="2000" dirty="0" smtClean="0">
                <a:latin typeface="Calibri" panose="020F0502020204030204" pitchFamily="34" charset="0"/>
                <a:ea typeface="華康儷中黑" panose="020B0509000000000000" pitchFamily="49" charset="-120"/>
              </a:rPr>
            </a:br>
            <a:r>
              <a:rPr lang="en-US" sz="2000" dirty="0" smtClean="0">
                <a:latin typeface="Calibri" panose="020F0502020204030204" pitchFamily="34" charset="0"/>
                <a:ea typeface="華康儷中黑" panose="020B0509000000000000" pitchFamily="49" charset="-120"/>
              </a:rPr>
              <a:t>Evidence that </a:t>
            </a:r>
            <a:r>
              <a:rPr lang="en-US" sz="2000" dirty="0" err="1" smtClean="0">
                <a:latin typeface="Calibri" panose="020F0502020204030204" pitchFamily="34" charset="0"/>
                <a:ea typeface="華康儷中黑" panose="020B0509000000000000" pitchFamily="49" charset="-120"/>
              </a:rPr>
              <a:t>Pycnogenol</a:t>
            </a:r>
            <a:r>
              <a:rPr lang="en-US" sz="2000" dirty="0" smtClean="0">
                <a:latin typeface="Calibri"/>
                <a:ea typeface="華康儷中黑" panose="020B0509000000000000" pitchFamily="49" charset="-120"/>
              </a:rPr>
              <a:t>®</a:t>
            </a:r>
            <a:r>
              <a:rPr lang="en-US" sz="2000" dirty="0" smtClean="0">
                <a:latin typeface="Calibri" panose="020F0502020204030204" pitchFamily="34" charset="0"/>
                <a:ea typeface="華康儷中黑" panose="020B0509000000000000" pitchFamily="49" charset="-120"/>
              </a:rPr>
              <a:t> supplementation benefits human skin by increasing skin hydration and skin elasticity. </a:t>
            </a:r>
            <a:r>
              <a:rPr lang="en-US" sz="2000" dirty="0" err="1" smtClean="0">
                <a:latin typeface="Calibri" panose="020F0502020204030204" pitchFamily="34" charset="0"/>
                <a:ea typeface="華康儷中黑" panose="020B0509000000000000" pitchFamily="49" charset="-120"/>
              </a:rPr>
              <a:t>Pycnogenol</a:t>
            </a:r>
            <a:r>
              <a:rPr lang="en-US" sz="2000" dirty="0">
                <a:ea typeface="華康儷中黑" panose="020B0509000000000000" pitchFamily="49" charset="-120"/>
              </a:rPr>
              <a:t>®</a:t>
            </a:r>
            <a:r>
              <a:rPr lang="en-US" sz="2000" dirty="0" smtClean="0">
                <a:latin typeface="Calibri" panose="020F0502020204030204" pitchFamily="34" charset="0"/>
                <a:ea typeface="華康儷中黑" panose="020B0509000000000000" pitchFamily="49" charset="-120"/>
              </a:rPr>
              <a:t> supplementation may thus be useful to counteract the clinical signs of skin aging.</a:t>
            </a:r>
            <a:endParaRPr lang="en-US" sz="2000" dirty="0">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1592167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787" y="1312117"/>
            <a:ext cx="4355275" cy="3393237"/>
          </a:xfrm>
          <a:prstGeom prst="rect">
            <a:avLst/>
          </a:prstGeom>
          <a:noFill/>
        </p:spPr>
        <p:txBody>
          <a:bodyPr wrap="square" lIns="68580" tIns="34290" rIns="68580" bIns="34290" rtlCol="0">
            <a:spAutoFit/>
          </a:bodyPr>
          <a:lstStyle/>
          <a:p>
            <a:r>
              <a:rPr lang="zh-TW" altLang="en-US" sz="2400" dirty="0">
                <a:latin typeface="Calibri" panose="020F0502020204030204" pitchFamily="34" charset="0"/>
                <a:ea typeface="華康儷中黑" panose="020B0509000000000000" pitchFamily="49" charset="-120"/>
              </a:rPr>
              <a:t>主要好處</a:t>
            </a:r>
            <a:r>
              <a:rPr lang="zh-TW" altLang="en-US" sz="2400" dirty="0" smtClean="0">
                <a:latin typeface="Calibri" panose="020F0502020204030204" pitchFamily="34" charset="0"/>
                <a:ea typeface="華康儷中黑" panose="020B0509000000000000" pitchFamily="49" charset="-120"/>
              </a:rPr>
              <a:t>：</a:t>
            </a:r>
            <a:endParaRPr lang="en-US" altLang="zh-TW" sz="24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zh-TW" altLang="en-US" sz="2400" dirty="0">
                <a:latin typeface="華康儷中黑" panose="020B0509000000000000" pitchFamily="49" charset="-120"/>
                <a:ea typeface="華康儷中黑" panose="020B0509000000000000" pitchFamily="49" charset="-120"/>
              </a:rPr>
              <a:t>支援健康膚色</a:t>
            </a:r>
            <a:endParaRPr lang="en-US" sz="2400" dirty="0">
              <a:latin typeface="華康儷中黑" panose="020B0509000000000000" pitchFamily="49" charset="-120"/>
              <a:ea typeface="華康儷中黑" panose="020B0509000000000000" pitchFamily="49" charset="-120"/>
            </a:endParaRPr>
          </a:p>
          <a:p>
            <a:pPr marL="257175" indent="-257175">
              <a:buFont typeface="Arial" panose="020B0604020202020204" pitchFamily="34" charset="0"/>
              <a:buChar char="•"/>
            </a:pPr>
            <a:r>
              <a:rPr lang="zh-TW" altLang="en-US" sz="2400" dirty="0">
                <a:latin typeface="華康儷中黑" panose="020B0509000000000000" pitchFamily="49" charset="-120"/>
                <a:ea typeface="華康儷中黑" panose="020B0509000000000000" pitchFamily="49" charset="-120"/>
              </a:rPr>
              <a:t>有助支援健康肌膚膠原蛋白、彈性和含水量</a:t>
            </a:r>
            <a:endParaRPr lang="en-US" sz="2400" dirty="0">
              <a:latin typeface="華康儷中黑" panose="020B0509000000000000" pitchFamily="49" charset="-120"/>
              <a:ea typeface="華康儷中黑" panose="020B0509000000000000" pitchFamily="49" charset="-120"/>
            </a:endParaRPr>
          </a:p>
          <a:p>
            <a:pPr marL="257175" indent="-257175">
              <a:buFont typeface="Arial" panose="020B0604020202020204" pitchFamily="34" charset="0"/>
              <a:buChar char="•"/>
            </a:pPr>
            <a:r>
              <a:rPr lang="zh-TW" altLang="en-US" sz="2400" dirty="0">
                <a:latin typeface="華康儷中黑" panose="020B0509000000000000" pitchFamily="49" charset="-120"/>
                <a:ea typeface="華康儷中黑" panose="020B0509000000000000" pitchFamily="49" charset="-120"/>
              </a:rPr>
              <a:t>有助促進肌膚細胞的氧氣和營養供應</a:t>
            </a:r>
            <a:endParaRPr lang="en-US" sz="2400" dirty="0">
              <a:latin typeface="華康儷中黑" panose="020B0509000000000000" pitchFamily="49" charset="-120"/>
              <a:ea typeface="華康儷中黑" panose="020B0509000000000000" pitchFamily="49" charset="-120"/>
            </a:endParaRPr>
          </a:p>
          <a:p>
            <a:pPr marL="257175" indent="-257175">
              <a:buFont typeface="Arial" panose="020B0604020202020204" pitchFamily="34" charset="0"/>
              <a:buChar char="•"/>
            </a:pPr>
            <a:r>
              <a:rPr lang="zh-TW" altLang="en-US" sz="2400" dirty="0">
                <a:latin typeface="華康儷中黑" panose="020B0509000000000000" pitchFamily="49" charset="-120"/>
                <a:ea typeface="華康儷中黑" panose="020B0509000000000000" pitchFamily="49" charset="-120"/>
              </a:rPr>
              <a:t>為肌膚提供抗氧化防護</a:t>
            </a:r>
            <a:endParaRPr lang="en-US" sz="2400" dirty="0">
              <a:latin typeface="華康儷中黑" panose="020B0509000000000000" pitchFamily="49" charset="-120"/>
              <a:ea typeface="華康儷中黑" panose="020B0509000000000000" pitchFamily="49" charset="-120"/>
            </a:endParaRPr>
          </a:p>
          <a:p>
            <a:pPr marL="257175" indent="-257175">
              <a:buFont typeface="Arial" panose="020B0604020202020204" pitchFamily="34" charset="0"/>
              <a:buChar char="•"/>
            </a:pPr>
            <a:r>
              <a:rPr lang="zh-TW" altLang="en-US" sz="2400" dirty="0">
                <a:latin typeface="華康儷中黑" panose="020B0509000000000000" pitchFamily="49" charset="-120"/>
                <a:ea typeface="華康儷中黑" panose="020B0509000000000000" pitchFamily="49" charset="-120"/>
              </a:rPr>
              <a:t>支援正常的細胞生長</a:t>
            </a:r>
            <a:endParaRPr lang="en-US" sz="2400" dirty="0">
              <a:latin typeface="華康儷中黑" panose="020B0509000000000000" pitchFamily="49" charset="-120"/>
              <a:ea typeface="華康儷中黑" panose="020B0509000000000000" pitchFamily="49" charset="-120"/>
            </a:endParaRPr>
          </a:p>
          <a:p>
            <a:endParaRPr lang="en-US" sz="2400" dirty="0">
              <a:latin typeface="Calibri" panose="020F0502020204030204" pitchFamily="34" charset="0"/>
              <a:ea typeface="華康儷中黑" panose="020B0509000000000000" pitchFamily="49" charset="-120"/>
            </a:endParaRPr>
          </a:p>
        </p:txBody>
      </p:sp>
      <p:sp>
        <p:nvSpPr>
          <p:cNvPr id="5" name="TextBox 4"/>
          <p:cNvSpPr txBox="1"/>
          <p:nvPr/>
        </p:nvSpPr>
        <p:spPr>
          <a:xfrm>
            <a:off x="4515506" y="1312117"/>
            <a:ext cx="4171294" cy="2839239"/>
          </a:xfrm>
          <a:prstGeom prst="rect">
            <a:avLst/>
          </a:prstGeom>
          <a:noFill/>
        </p:spPr>
        <p:txBody>
          <a:bodyPr wrap="square" lIns="68580" tIns="34290" rIns="68580" bIns="34290" rtlCol="0">
            <a:spAutoFit/>
          </a:bodyPr>
          <a:lstStyle/>
          <a:p>
            <a:r>
              <a:rPr lang="en-US" altLang="zh-TW" sz="2000" dirty="0" smtClean="0">
                <a:latin typeface="Calibri" panose="020F0502020204030204" pitchFamily="34" charset="0"/>
                <a:ea typeface="華康儷中黑" panose="020B0509000000000000" pitchFamily="49" charset="-120"/>
              </a:rPr>
              <a:t>Primary Benefits:</a:t>
            </a:r>
            <a:endParaRPr lang="en-US" altLang="zh-TW" sz="2000" dirty="0">
              <a:latin typeface="Calibri" panose="020F0502020204030204" pitchFamily="34" charset="0"/>
              <a:ea typeface="華康儷中黑" panose="020B0509000000000000" pitchFamily="49" charset="-120"/>
            </a:endParaRPr>
          </a:p>
          <a:p>
            <a:pPr marL="257175" indent="-257175">
              <a:buFont typeface="Arial" panose="020B0604020202020204" pitchFamily="34" charset="0"/>
              <a:buChar char="•"/>
            </a:pPr>
            <a:r>
              <a:rPr lang="en-US" altLang="zh-TW" sz="2000" dirty="0" smtClean="0">
                <a:latin typeface="Calibri" panose="020F0502020204030204" pitchFamily="34" charset="0"/>
                <a:ea typeface="華康儷中黑" panose="020B0509000000000000" pitchFamily="49" charset="-120"/>
              </a:rPr>
              <a:t>Supports a healthy complexion</a:t>
            </a:r>
          </a:p>
          <a:p>
            <a:pPr marL="257175" indent="-257175">
              <a:buFont typeface="Arial" panose="020B0604020202020204" pitchFamily="34" charset="0"/>
              <a:buChar char="•"/>
            </a:pPr>
            <a:r>
              <a:rPr lang="en-US" sz="2000" dirty="0" smtClean="0">
                <a:latin typeface="Calibri" panose="020F0502020204030204" pitchFamily="34" charset="0"/>
                <a:ea typeface="華康儷中黑" panose="020B0509000000000000" pitchFamily="49" charset="-120"/>
              </a:rPr>
              <a:t>Helps support healthy skin collagen, elasticity and moisture</a:t>
            </a:r>
          </a:p>
          <a:p>
            <a:pPr marL="257175" indent="-257175">
              <a:buFont typeface="Arial" panose="020B0604020202020204" pitchFamily="34" charset="0"/>
              <a:buChar char="•"/>
            </a:pPr>
            <a:r>
              <a:rPr lang="en-US" sz="2000" dirty="0" smtClean="0">
                <a:latin typeface="Calibri" panose="020F0502020204030204" pitchFamily="34" charset="0"/>
                <a:ea typeface="華康儷中黑" panose="020B0509000000000000" pitchFamily="49" charset="-120"/>
              </a:rPr>
              <a:t>Helps promote oxygen and nutrient supply to skin cells</a:t>
            </a:r>
          </a:p>
          <a:p>
            <a:pPr marL="257175" indent="-257175">
              <a:buFont typeface="Arial" panose="020B0604020202020204" pitchFamily="34" charset="0"/>
              <a:buChar char="•"/>
            </a:pPr>
            <a:r>
              <a:rPr lang="en-US" sz="2000" dirty="0" smtClean="0">
                <a:latin typeface="Calibri" panose="020F0502020204030204" pitchFamily="34" charset="0"/>
                <a:ea typeface="華康儷中黑" panose="020B0509000000000000" pitchFamily="49" charset="-120"/>
              </a:rPr>
              <a:t>Provides antioxidant defense for the skin</a:t>
            </a:r>
          </a:p>
          <a:p>
            <a:pPr marL="257175" indent="-257175">
              <a:buFont typeface="Arial" panose="020B0604020202020204" pitchFamily="34" charset="0"/>
              <a:buChar char="•"/>
            </a:pPr>
            <a:r>
              <a:rPr lang="en-US" sz="2000" dirty="0" smtClean="0">
                <a:latin typeface="Calibri" panose="020F0502020204030204" pitchFamily="34" charset="0"/>
                <a:ea typeface="華康儷中黑" panose="020B0509000000000000" pitchFamily="49" charset="-120"/>
              </a:rPr>
              <a:t>Supports normal cell growth</a:t>
            </a:r>
          </a:p>
        </p:txBody>
      </p:sp>
      <p:sp>
        <p:nvSpPr>
          <p:cNvPr id="7" name="Title 1"/>
          <p:cNvSpPr txBox="1">
            <a:spLocks/>
          </p:cNvSpPr>
          <p:nvPr/>
        </p:nvSpPr>
        <p:spPr>
          <a:xfrm>
            <a:off x="304800" y="205978"/>
            <a:ext cx="7886700" cy="994172"/>
          </a:xfrm>
          <a:prstGeom prst="rect">
            <a:avLst/>
          </a:prstGeom>
        </p:spPr>
        <p:txBody>
          <a:bodyPr lIns="68580" tIns="34290" rIns="68580" bIns="3429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Calibri Light" panose="020F0302020204030204" pitchFamily="34" charset="0"/>
                <a:ea typeface="華康儷中黑" panose="020B0509000000000000" pitchFamily="49" charset="-120"/>
              </a:rPr>
              <a:t>Isotonix</a:t>
            </a:r>
            <a:r>
              <a:rPr lang="zh-TW" altLang="en-US" sz="3600" smtClean="0">
                <a:latin typeface="Calibri Light" panose="020F0302020204030204" pitchFamily="34" charset="0"/>
                <a:ea typeface="華康儷中黑" panose="020B0509000000000000" pitchFamily="49" charset="-120"/>
              </a:rPr>
              <a:t>美肌</a:t>
            </a:r>
            <a:r>
              <a:rPr lang="en-US" sz="3600" smtClean="0">
                <a:latin typeface="Calibri Light" panose="020F0302020204030204" pitchFamily="34" charset="0"/>
                <a:ea typeface="華康儷中黑" panose="020B0509000000000000" pitchFamily="49" charset="-120"/>
              </a:rPr>
              <a:t>OPC-3®</a:t>
            </a:r>
            <a:r>
              <a:rPr lang="zh-TW" altLang="en-US" sz="3600" smtClean="0">
                <a:latin typeface="Calibri Light" panose="020F0302020204030204" pitchFamily="34" charset="0"/>
                <a:ea typeface="華康儷中黑" panose="020B0509000000000000" pitchFamily="49" charset="-120"/>
              </a:rPr>
              <a:t>沖飲</a:t>
            </a:r>
            <a:r>
              <a:rPr lang="en-US" altLang="zh-TW" sz="3600" smtClean="0">
                <a:latin typeface="Calibri Light" panose="020F0302020204030204" pitchFamily="34" charset="0"/>
                <a:ea typeface="華康儷中黑" panose="020B0509000000000000" pitchFamily="49" charset="-120"/>
              </a:rPr>
              <a:t/>
            </a:r>
            <a:br>
              <a:rPr lang="en-US" altLang="zh-TW" sz="3600" smtClean="0">
                <a:latin typeface="Calibri Light" panose="020F0302020204030204" pitchFamily="34" charset="0"/>
                <a:ea typeface="華康儷中黑" panose="020B0509000000000000" pitchFamily="49" charset="-120"/>
              </a:rPr>
            </a:br>
            <a:r>
              <a:rPr lang="en-US" sz="2400" smtClean="0">
                <a:latin typeface="Calibri Light" panose="020F0302020204030204" pitchFamily="34" charset="0"/>
                <a:ea typeface="華康儷中黑" panose="020B0509000000000000" pitchFamily="49" charset="-120"/>
              </a:rPr>
              <a:t>OPC-3® Beauty Blend Powder Drink</a:t>
            </a:r>
            <a:endParaRPr lang="en-US" sz="2400" dirty="0">
              <a:latin typeface="Calibri Light" panose="020F0302020204030204" pitchFamily="34" charset="0"/>
              <a:ea typeface="華康儷中黑" panose="020B0509000000000000" pitchFamily="49" charset="-120"/>
            </a:endParaRPr>
          </a:p>
        </p:txBody>
      </p:sp>
      <p:sp>
        <p:nvSpPr>
          <p:cNvPr id="8" name="TextBox 7"/>
          <p:cNvSpPr txBox="1"/>
          <p:nvPr/>
        </p:nvSpPr>
        <p:spPr>
          <a:xfrm>
            <a:off x="4515506" y="4095754"/>
            <a:ext cx="3485494" cy="992579"/>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2000" dirty="0" smtClean="0">
                <a:latin typeface="Calibri" panose="020F0502020204030204" pitchFamily="34" charset="0"/>
                <a:ea typeface="華康儷中黑" panose="020B0509000000000000" pitchFamily="49" charset="-120"/>
              </a:rPr>
              <a:t>Promotes healthy blood flow to skin cells</a:t>
            </a:r>
          </a:p>
          <a:p>
            <a:endParaRPr lang="en-US" sz="2000" dirty="0">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1156317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4814</TotalTime>
  <Words>3751</Words>
  <Application>Microsoft Office PowerPoint</Application>
  <PresentationFormat>On-screen Show (16:9)</PresentationFormat>
  <Paragraphs>425</Paragraphs>
  <Slides>58</Slides>
  <Notes>4</Notes>
  <HiddenSlides>0</HiddenSlides>
  <MMClips>0</MMClips>
  <ScaleCrop>false</ScaleCrop>
  <HeadingPairs>
    <vt:vector size="4" baseType="variant">
      <vt:variant>
        <vt:lpstr>Theme</vt:lpstr>
      </vt:variant>
      <vt:variant>
        <vt:i4>7</vt:i4>
      </vt:variant>
      <vt:variant>
        <vt:lpstr>Slide Titles</vt:lpstr>
      </vt:variant>
      <vt:variant>
        <vt:i4>58</vt:i4>
      </vt:variant>
    </vt:vector>
  </HeadingPairs>
  <TitlesOfParts>
    <vt:vector size="65" baseType="lpstr">
      <vt:lpstr>Office Theme</vt:lpstr>
      <vt:lpstr>Custom Design</vt:lpstr>
      <vt:lpstr>5_Office Theme</vt:lpstr>
      <vt:lpstr>6_Office Theme</vt:lpstr>
      <vt:lpstr>1_Office Theme</vt:lpstr>
      <vt:lpstr>AC Theme</vt:lpstr>
      <vt:lpstr>2_Office Theme</vt:lpstr>
      <vt:lpstr>PowerPoint Presentation</vt:lpstr>
      <vt:lpstr>維他命及膳食補充品在香港的銷售數字 Sales of Vitamins Dietary Supplements in Hong Kong</vt:lpstr>
      <vt:lpstr>新產品巡禮 New Product Spotlights</vt:lpstr>
      <vt:lpstr>Isotonix®美肌OPC-3®沖飲 OPC-3® Beauty Blend Powder Drink</vt:lpstr>
      <vt:lpstr>Isotonix®美肌OPC-3®沖飲 OPC-3® Beauty Blend Powder Drink</vt:lpstr>
      <vt:lpstr>碧容健®如何由內到外保護皮膚？ How Pycnogenol helps from both inside and out?</vt:lpstr>
      <vt:lpstr>碧容健®提高皮膚中的血液微循環  Pycnogenol enhances blood micro-circulation in the skin</vt:lpstr>
      <vt:lpstr>碧容健®影響女性皮膚彈性和水合配合增加I型膠原和玻尿酸合成酵素基因 Pycnogenol® effects on skin elasticity and hydration coincide with increased gene expressions of collagen type I and hyaluronic acid synthase in women. </vt:lpstr>
      <vt:lpstr>PowerPoint Presentation</vt:lpstr>
      <vt:lpstr>Isotonix美肌OPC-3®沖飲 OPC-3® Beauty Blend Powder Drink</vt:lpstr>
      <vt:lpstr>市埸優勢 VS Competitors</vt:lpstr>
      <vt:lpstr>Prime MPC™前列健 MPC™ (Maximum Prostate Care)</vt:lpstr>
      <vt:lpstr>PowerPoint Presentation</vt:lpstr>
      <vt:lpstr>前列腺健康和護理 Prostate Health  and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南瓜籽萃取物研究結論 Pumpkin Seed Extract Study Conclusion</vt:lpstr>
      <vt:lpstr>鋅 Zinc</vt:lpstr>
      <vt:lpstr>鋅 Zinc</vt:lpstr>
      <vt:lpstr>PowerPoint Presentation</vt:lpstr>
      <vt:lpstr>PowerPoint Presentation</vt:lpstr>
      <vt:lpstr>Prime MPC™前列健 MPC™ (Maximum Prostate Care)</vt:lpstr>
      <vt:lpstr>Prime MPC™前列健 MPC™ (Maximum Prostate Care)</vt:lpstr>
      <vt:lpstr>市埸優勢 VS Competitors</vt:lpstr>
      <vt:lpstr>2016 產品專題會 Product Symposium </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Penelope Chan</dc:creator>
  <cp:lastModifiedBy>Monie Chan</cp:lastModifiedBy>
  <cp:revision>64</cp:revision>
  <dcterms:created xsi:type="dcterms:W3CDTF">2015-08-21T05:01:04Z</dcterms:created>
  <dcterms:modified xsi:type="dcterms:W3CDTF">2016-05-03T01:56:05Z</dcterms:modified>
</cp:coreProperties>
</file>